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6"/>
  </p:notesMasterIdLst>
  <p:sldIdLst>
    <p:sldId id="256" r:id="rId2"/>
    <p:sldId id="257" r:id="rId3"/>
    <p:sldId id="261" r:id="rId4"/>
    <p:sldId id="269" r:id="rId5"/>
    <p:sldId id="271" r:id="rId6"/>
    <p:sldId id="260" r:id="rId7"/>
    <p:sldId id="263" r:id="rId8"/>
    <p:sldId id="259" r:id="rId9"/>
    <p:sldId id="275" r:id="rId10"/>
    <p:sldId id="279" r:id="rId11"/>
    <p:sldId id="274" r:id="rId12"/>
    <p:sldId id="280" r:id="rId13"/>
    <p:sldId id="278"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C52FDD-EA5B-4FA4-9F49-363BC77EF4F4}" v="440" dt="2017-01-10T09:30:13.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71" autoAdjust="0"/>
  </p:normalViewPr>
  <p:slideViewPr>
    <p:cSldViewPr snapToGrid="0">
      <p:cViewPr varScale="1">
        <p:scale>
          <a:sx n="100" d="100"/>
          <a:sy n="100" d="100"/>
        </p:scale>
        <p:origin x="9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55244-59DF-4664-B53E-354A381988AB}" type="datetimeFigureOut">
              <a:rPr lang="en-US"/>
              <a:t>1/10/2017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A5114-5283-4910-B722-6DFE3585E75B}"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Jonas</a:t>
            </a:r>
          </a:p>
          <a:p>
            <a:r>
              <a:rPr lang="en-US"/>
              <a:t>Introduction:</a:t>
            </a:r>
          </a:p>
          <a:p>
            <a:pPr marL="171450" indent="-171450">
              <a:buFont typeface="Arial" panose="020B0604020202020204" pitchFamily="34" charset="0"/>
              <a:buChar char="•"/>
            </a:pPr>
            <a:r>
              <a:rPr lang="en-US"/>
              <a:t>Team</a:t>
            </a:r>
          </a:p>
          <a:p>
            <a:pPr marL="628650" lvl="1" indent="-171450">
              <a:buFont typeface="Arial" panose="020B0604020202020204" pitchFamily="34" charset="0"/>
              <a:buChar char="•"/>
            </a:pPr>
            <a:r>
              <a:rPr lang="en-US"/>
              <a:t>Donato</a:t>
            </a:r>
          </a:p>
          <a:p>
            <a:pPr marL="628650" lvl="1" indent="-171450">
              <a:buFont typeface="Arial" panose="020B0604020202020204" pitchFamily="34" charset="0"/>
              <a:buChar char="•"/>
            </a:pPr>
            <a:r>
              <a:rPr lang="en-US"/>
              <a:t>Loan</a:t>
            </a:r>
          </a:p>
          <a:p>
            <a:pPr marL="628650" lvl="1" indent="-171450">
              <a:buFont typeface="Arial" panose="020B0604020202020204" pitchFamily="34" charset="0"/>
              <a:buChar char="•"/>
            </a:pPr>
            <a:r>
              <a:rPr lang="en-US"/>
              <a:t>Pedro</a:t>
            </a:r>
          </a:p>
          <a:p>
            <a:pPr marL="628650" lvl="1" indent="-171450">
              <a:buFont typeface="Arial" panose="020B0604020202020204" pitchFamily="34" charset="0"/>
              <a:buChar char="•"/>
            </a:pPr>
            <a:r>
              <a:rPr lang="en-US"/>
              <a:t>Jonas</a:t>
            </a:r>
          </a:p>
          <a:p>
            <a:pPr marL="628650" lvl="1" indent="-171450">
              <a:buFont typeface="Arial" panose="020B0604020202020204" pitchFamily="34" charset="0"/>
              <a:buChar char="•"/>
            </a:pPr>
            <a:endParaRPr lang="en-US"/>
          </a:p>
          <a:p>
            <a:pPr marL="171450" indent="-171450">
              <a:buFont typeface="Arial" panose="020B0604020202020204" pitchFamily="34" charset="0"/>
              <a:buChar char="•"/>
            </a:pPr>
            <a:r>
              <a:rPr lang="en-US"/>
              <a:t>This is our Getting Real Project, codename Cleaner Windows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Using an Agile working method</a:t>
            </a:r>
          </a:p>
          <a:p>
            <a:pPr marL="171450" indent="-171450">
              <a:buFont typeface="Arial" panose="020B0604020202020204" pitchFamily="34" charset="0"/>
              <a:buChar char="•"/>
            </a:pPr>
            <a:r>
              <a:rPr lang="en-US"/>
              <a:t>Started out with TDD, but kind of fell off somewhere along the road when databases got involved. </a:t>
            </a:r>
          </a:p>
        </p:txBody>
      </p:sp>
      <p:sp>
        <p:nvSpPr>
          <p:cNvPr id="4" name="Slide Number Placeholder 3"/>
          <p:cNvSpPr>
            <a:spLocks noGrp="1"/>
          </p:cNvSpPr>
          <p:nvPr>
            <p:ph type="sldNum" sz="quarter" idx="10"/>
          </p:nvPr>
        </p:nvSpPr>
        <p:spPr/>
        <p:txBody>
          <a:bodyPr/>
          <a:lstStyle/>
          <a:p>
            <a:fld id="{31CA5114-5283-4910-B722-6DFE3585E75B}" type="slidenum">
              <a:rPr lang="en-US"/>
              <a:t>1</a:t>
            </a:fld>
            <a:endParaRPr lang="en-US"/>
          </a:p>
        </p:txBody>
      </p:sp>
    </p:spTree>
    <p:extLst>
      <p:ext uri="{BB962C8B-B14F-4D97-AF65-F5344CB8AC3E}">
        <p14:creationId xmlns:p14="http://schemas.microsoft.com/office/powerpoint/2010/main" val="362806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Pedro</a:t>
            </a:r>
          </a:p>
          <a:p>
            <a:endParaRPr lang="en-GB"/>
          </a:p>
          <a:p>
            <a:r>
              <a:rPr lang="en-GB"/>
              <a:t>Really proud of our separation</a:t>
            </a:r>
          </a:p>
          <a:p>
            <a:r>
              <a:rPr lang="en-GB"/>
              <a:t>Interface is completely replaceable</a:t>
            </a:r>
          </a:p>
          <a:p>
            <a:r>
              <a:rPr lang="en-GB"/>
              <a:t>Separate Database functions</a:t>
            </a:r>
          </a:p>
          <a:p>
            <a:endParaRPr lang="en-GB"/>
          </a:p>
          <a:p>
            <a:r>
              <a:rPr lang="en-GB" b="1"/>
              <a:t>SOLID</a:t>
            </a:r>
            <a:r>
              <a:rPr lang="en-GB"/>
              <a:t> (</a:t>
            </a:r>
            <a:r>
              <a:rPr lang="en-GB" b="1"/>
              <a:t>single responsibility, open-closed, </a:t>
            </a:r>
            <a:r>
              <a:rPr lang="en-GB" b="1" err="1"/>
              <a:t>Liskov</a:t>
            </a:r>
            <a:r>
              <a:rPr lang="en-GB" b="1"/>
              <a:t> substitution, interface segregation and dependency inversion</a:t>
            </a:r>
            <a:r>
              <a:rPr lang="en-GB"/>
              <a:t>)</a:t>
            </a:r>
          </a:p>
        </p:txBody>
      </p:sp>
      <p:sp>
        <p:nvSpPr>
          <p:cNvPr id="4" name="Slide Number Placeholder 3"/>
          <p:cNvSpPr>
            <a:spLocks noGrp="1"/>
          </p:cNvSpPr>
          <p:nvPr>
            <p:ph type="sldNum" sz="quarter" idx="10"/>
          </p:nvPr>
        </p:nvSpPr>
        <p:spPr/>
        <p:txBody>
          <a:bodyPr/>
          <a:lstStyle/>
          <a:p>
            <a:fld id="{31CA5114-5283-4910-B722-6DFE3585E75B}" type="slidenum">
              <a:rPr lang="en-US" smtClean="0"/>
              <a:t>10</a:t>
            </a:fld>
            <a:endParaRPr lang="en-US"/>
          </a:p>
        </p:txBody>
      </p:sp>
    </p:spTree>
    <p:extLst>
      <p:ext uri="{BB962C8B-B14F-4D97-AF65-F5344CB8AC3E}">
        <p14:creationId xmlns:p14="http://schemas.microsoft.com/office/powerpoint/2010/main" val="329590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Donato</a:t>
            </a:r>
          </a:p>
          <a:p>
            <a:endParaRPr lang="en-GB"/>
          </a:p>
          <a:p>
            <a:r>
              <a:rPr lang="en-GB"/>
              <a:t>How Solid was implemented by these class</a:t>
            </a:r>
          </a:p>
          <a:p>
            <a:endParaRPr lang="en-GB"/>
          </a:p>
          <a:p>
            <a:r>
              <a:rPr lang="en-GB"/>
              <a:t>Database Interface</a:t>
            </a:r>
          </a:p>
          <a:p>
            <a:r>
              <a:rPr lang="en-GB"/>
              <a:t>All our database queries run though these 2 methods.  </a:t>
            </a:r>
            <a:r>
              <a:rPr lang="en-GB" err="1"/>
              <a:t>RunSP</a:t>
            </a:r>
            <a:r>
              <a:rPr lang="en-GB"/>
              <a:t> works with stored procedures which does not have a return, while </a:t>
            </a:r>
            <a:r>
              <a:rPr lang="en-GB" err="1"/>
              <a:t>GetSP</a:t>
            </a:r>
            <a:r>
              <a:rPr lang="en-GB"/>
              <a:t> works with procedures that do have a return.</a:t>
            </a:r>
          </a:p>
          <a:p>
            <a:endParaRPr lang="en-GB"/>
          </a:p>
          <a:p>
            <a:r>
              <a:rPr lang="en-GB"/>
              <a:t>Database could be (should be) an interface implementation (thinking back in retro-</a:t>
            </a:r>
            <a:r>
              <a:rPr lang="en-GB" err="1"/>
              <a:t>spective</a:t>
            </a:r>
            <a:r>
              <a:rPr lang="en-GB"/>
              <a:t>)</a:t>
            </a:r>
          </a:p>
          <a:p>
            <a:endParaRPr lang="en-GB"/>
          </a:p>
          <a:p>
            <a:r>
              <a:rPr lang="en-GB"/>
              <a:t>As working with databases is often a pain, we wanted to streamline this process as much as possible.</a:t>
            </a:r>
          </a:p>
          <a:p>
            <a:endParaRPr lang="en-GB"/>
          </a:p>
          <a:p>
            <a:r>
              <a:rPr lang="en-GB"/>
              <a:t>The return of </a:t>
            </a:r>
            <a:r>
              <a:rPr lang="en-GB" err="1"/>
              <a:t>GetSP</a:t>
            </a:r>
            <a:r>
              <a:rPr lang="en-GB"/>
              <a:t> is a List of Dictionaries, with each iteration in the list being a </a:t>
            </a:r>
            <a:r>
              <a:rPr lang="en-GB" err="1"/>
              <a:t>touple</a:t>
            </a:r>
            <a:r>
              <a:rPr lang="en-GB"/>
              <a:t> (row). </a:t>
            </a:r>
          </a:p>
          <a:p>
            <a:r>
              <a:rPr lang="en-GB"/>
              <a:t>The following dictionary then contains information in that </a:t>
            </a:r>
            <a:r>
              <a:rPr lang="en-GB" err="1"/>
              <a:t>touple</a:t>
            </a:r>
            <a:r>
              <a:rPr lang="en-GB"/>
              <a:t> (row), in the form of &lt;attribute&gt;, &lt;value&gt;</a:t>
            </a:r>
          </a:p>
          <a:p>
            <a:endParaRPr lang="en-GB"/>
          </a:p>
          <a:p>
            <a:r>
              <a:rPr lang="en-GB"/>
              <a:t>For example, a SP like SELECT ID, </a:t>
            </a:r>
            <a:r>
              <a:rPr lang="en-GB" err="1"/>
              <a:t>Firstname</a:t>
            </a:r>
            <a:r>
              <a:rPr lang="en-GB"/>
              <a:t> FROM Users could return something like:</a:t>
            </a:r>
          </a:p>
          <a:p>
            <a:r>
              <a:rPr lang="en-GB"/>
              <a:t>List&lt;</a:t>
            </a:r>
          </a:p>
          <a:p>
            <a:r>
              <a:rPr lang="en-GB"/>
              <a:t>  Dictionary&lt;</a:t>
            </a:r>
          </a:p>
          <a:p>
            <a:r>
              <a:rPr lang="en-GB"/>
              <a:t>    ID, 1</a:t>
            </a:r>
          </a:p>
          <a:p>
            <a:r>
              <a:rPr lang="en-GB"/>
              <a:t>    </a:t>
            </a:r>
            <a:r>
              <a:rPr lang="en-GB" err="1"/>
              <a:t>Firstname</a:t>
            </a:r>
            <a:r>
              <a:rPr lang="en-GB"/>
              <a:t>, John</a:t>
            </a:r>
          </a:p>
          <a:p>
            <a:r>
              <a:rPr lang="en-GB"/>
              <a:t>  &gt;</a:t>
            </a:r>
          </a:p>
          <a:p>
            <a:r>
              <a:rPr lang="en-GB"/>
              <a:t>  Dictionary &lt;</a:t>
            </a:r>
          </a:p>
          <a:p>
            <a:r>
              <a:rPr lang="en-GB"/>
              <a:t>    ID, 2</a:t>
            </a:r>
          </a:p>
          <a:p>
            <a:r>
              <a:rPr lang="en-GB"/>
              <a:t>    </a:t>
            </a:r>
            <a:r>
              <a:rPr lang="en-GB" err="1"/>
              <a:t>Firstname</a:t>
            </a:r>
            <a:r>
              <a:rPr lang="en-GB"/>
              <a:t>, Jane</a:t>
            </a:r>
          </a:p>
          <a:p>
            <a:r>
              <a:rPr lang="en-GB"/>
              <a:t>  &gt;</a:t>
            </a:r>
          </a:p>
          <a:p>
            <a:r>
              <a:rPr lang="en-GB"/>
              <a:t>&gt;</a:t>
            </a:r>
          </a:p>
        </p:txBody>
      </p:sp>
      <p:sp>
        <p:nvSpPr>
          <p:cNvPr id="4" name="Slide Number Placeholder 3"/>
          <p:cNvSpPr>
            <a:spLocks noGrp="1"/>
          </p:cNvSpPr>
          <p:nvPr>
            <p:ph type="sldNum" sz="quarter" idx="10"/>
          </p:nvPr>
        </p:nvSpPr>
        <p:spPr/>
        <p:txBody>
          <a:bodyPr/>
          <a:lstStyle/>
          <a:p>
            <a:fld id="{31CA5114-5283-4910-B722-6DFE3585E75B}" type="slidenum">
              <a:rPr lang="en-US" smtClean="0"/>
              <a:t>11</a:t>
            </a:fld>
            <a:endParaRPr lang="en-US"/>
          </a:p>
        </p:txBody>
      </p:sp>
    </p:spTree>
    <p:extLst>
      <p:ext uri="{BB962C8B-B14F-4D97-AF65-F5344CB8AC3E}">
        <p14:creationId xmlns:p14="http://schemas.microsoft.com/office/powerpoint/2010/main" val="2659267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Loan</a:t>
            </a:r>
          </a:p>
          <a:p>
            <a:endParaRPr lang="en-GB"/>
          </a:p>
          <a:p>
            <a:r>
              <a:rPr lang="en-GB"/>
              <a:t>Main difference, employee repo has login methods</a:t>
            </a:r>
          </a:p>
          <a:p>
            <a:endParaRPr lang="en-GB"/>
          </a:p>
          <a:p>
            <a:r>
              <a:rPr lang="en-GB"/>
              <a:t>Could also be implementation of an interface, but decided against since the two classes should never be mixed/confused.</a:t>
            </a:r>
          </a:p>
        </p:txBody>
      </p:sp>
      <p:sp>
        <p:nvSpPr>
          <p:cNvPr id="4" name="Slide Number Placeholder 3"/>
          <p:cNvSpPr>
            <a:spLocks noGrp="1"/>
          </p:cNvSpPr>
          <p:nvPr>
            <p:ph type="sldNum" sz="quarter" idx="10"/>
          </p:nvPr>
        </p:nvSpPr>
        <p:spPr/>
        <p:txBody>
          <a:bodyPr/>
          <a:lstStyle/>
          <a:p>
            <a:fld id="{31CA5114-5283-4910-B722-6DFE3585E75B}" type="slidenum">
              <a:rPr lang="en-US" smtClean="0"/>
              <a:t>12</a:t>
            </a:fld>
            <a:endParaRPr lang="en-US"/>
          </a:p>
        </p:txBody>
      </p:sp>
    </p:spTree>
    <p:extLst>
      <p:ext uri="{BB962C8B-B14F-4D97-AF65-F5344CB8AC3E}">
        <p14:creationId xmlns:p14="http://schemas.microsoft.com/office/powerpoint/2010/main" val="3400146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pPr marL="228600" indent="-228600">
              <a:buFont typeface="+mj-lt"/>
              <a:buAutoNum type="arabicPeriod"/>
            </a:pPr>
            <a:endParaRPr lang="EN-GB"/>
          </a:p>
          <a:p>
            <a:endParaRPr lang="en-GB"/>
          </a:p>
          <a:p>
            <a:pPr marL="228600" indent="-228600">
              <a:buFont typeface="+mj-lt"/>
              <a:buAutoNum type="arabicPeriod"/>
            </a:pPr>
            <a:endParaRPr lang="EN-GB"/>
          </a:p>
          <a:p>
            <a:endParaRPr lang="en-GB"/>
          </a:p>
          <a:p>
            <a:endParaRPr lang="en-GB"/>
          </a:p>
        </p:txBody>
      </p:sp>
      <p:sp>
        <p:nvSpPr>
          <p:cNvPr id="4" name="Slide Number Placeholder 3"/>
          <p:cNvSpPr>
            <a:spLocks noGrp="1"/>
          </p:cNvSpPr>
          <p:nvPr>
            <p:ph type="sldNum" sz="quarter" idx="10"/>
          </p:nvPr>
        </p:nvSpPr>
        <p:spPr/>
        <p:txBody>
          <a:bodyPr/>
          <a:lstStyle/>
          <a:p>
            <a:fld id="{31CA5114-5283-4910-B722-6DFE3585E75B}" type="slidenum">
              <a:rPr lang="en-US"/>
              <a:t>13</a:t>
            </a:fld>
            <a:endParaRPr lang="en-US"/>
          </a:p>
        </p:txBody>
      </p:sp>
    </p:spTree>
    <p:extLst>
      <p:ext uri="{BB962C8B-B14F-4D97-AF65-F5344CB8AC3E}">
        <p14:creationId xmlns:p14="http://schemas.microsoft.com/office/powerpoint/2010/main" val="74271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a:p>
            <a:endParaRPr lang="en-GB"/>
          </a:p>
        </p:txBody>
      </p:sp>
      <p:sp>
        <p:nvSpPr>
          <p:cNvPr id="4" name="Slide Number Placeholder 3"/>
          <p:cNvSpPr>
            <a:spLocks noGrp="1"/>
          </p:cNvSpPr>
          <p:nvPr>
            <p:ph type="sldNum" sz="quarter" idx="10"/>
          </p:nvPr>
        </p:nvSpPr>
        <p:spPr/>
        <p:txBody>
          <a:bodyPr/>
          <a:lstStyle/>
          <a:p>
            <a:fld id="{31CA5114-5283-4910-B722-6DFE3585E75B}" type="slidenum">
              <a:rPr lang="en-US"/>
              <a:t>14</a:t>
            </a:fld>
            <a:endParaRPr lang="en-US"/>
          </a:p>
        </p:txBody>
      </p:sp>
    </p:spTree>
    <p:extLst>
      <p:ext uri="{BB962C8B-B14F-4D97-AF65-F5344CB8AC3E}">
        <p14:creationId xmlns:p14="http://schemas.microsoft.com/office/powerpoint/2010/main" val="303604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Jonas</a:t>
            </a:r>
          </a:p>
          <a:p>
            <a:r>
              <a:rPr lang="en-US"/>
              <a:t>Nice small medium company</a:t>
            </a:r>
          </a:p>
          <a:p>
            <a:r>
              <a:rPr lang="en-US"/>
              <a:t>Fast growing</a:t>
            </a:r>
          </a:p>
          <a:p>
            <a:r>
              <a:rPr lang="en-US"/>
              <a:t>Talked a co-partner for contact</a:t>
            </a:r>
          </a:p>
          <a:p>
            <a:r>
              <a:rPr lang="en-US"/>
              <a:t>Really nice</a:t>
            </a:r>
          </a:p>
        </p:txBody>
      </p:sp>
      <p:sp>
        <p:nvSpPr>
          <p:cNvPr id="4" name="Slide Number Placeholder 3"/>
          <p:cNvSpPr>
            <a:spLocks noGrp="1"/>
          </p:cNvSpPr>
          <p:nvPr>
            <p:ph type="sldNum" sz="quarter" idx="10"/>
          </p:nvPr>
        </p:nvSpPr>
        <p:spPr/>
        <p:txBody>
          <a:bodyPr/>
          <a:lstStyle/>
          <a:p>
            <a:fld id="{31CA5114-5283-4910-B722-6DFE3585E75B}" type="slidenum">
              <a:rPr lang="en-US"/>
              <a:t>2</a:t>
            </a:fld>
            <a:endParaRPr lang="en-US"/>
          </a:p>
        </p:txBody>
      </p:sp>
    </p:spTree>
    <p:extLst>
      <p:ext uri="{BB962C8B-B14F-4D97-AF65-F5344CB8AC3E}">
        <p14:creationId xmlns:p14="http://schemas.microsoft.com/office/powerpoint/2010/main" val="312030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Donato</a:t>
            </a:r>
          </a:p>
          <a:p>
            <a:r>
              <a:rPr lang="EN-US"/>
              <a:t>Existing system</a:t>
            </a:r>
            <a:r>
              <a:rPr lang="en-US"/>
              <a:t> – already knew what they wanted and potential for improvement</a:t>
            </a:r>
          </a:p>
          <a:p>
            <a:r>
              <a:rPr lang="EN-US"/>
              <a:t>Server runs off computer in office</a:t>
            </a:r>
            <a:endParaRPr lang="en-US"/>
          </a:p>
          <a:p>
            <a:r>
              <a:rPr lang="EN-US"/>
              <a:t>Web interface – badly scaled to tablets</a:t>
            </a:r>
            <a:endParaRPr lang="en-US"/>
          </a:p>
        </p:txBody>
      </p:sp>
      <p:sp>
        <p:nvSpPr>
          <p:cNvPr id="4" name="Slide Number Placeholder 3"/>
          <p:cNvSpPr>
            <a:spLocks noGrp="1"/>
          </p:cNvSpPr>
          <p:nvPr>
            <p:ph type="sldNum" sz="quarter" idx="10"/>
          </p:nvPr>
        </p:nvSpPr>
        <p:spPr/>
        <p:txBody>
          <a:bodyPr/>
          <a:lstStyle/>
          <a:p>
            <a:fld id="{31CA5114-5283-4910-B722-6DFE3585E75B}" type="slidenum">
              <a:rPr lang="en-US"/>
              <a:t>3</a:t>
            </a:fld>
            <a:endParaRPr lang="en-US"/>
          </a:p>
        </p:txBody>
      </p:sp>
    </p:spTree>
    <p:extLst>
      <p:ext uri="{BB962C8B-B14F-4D97-AF65-F5344CB8AC3E}">
        <p14:creationId xmlns:p14="http://schemas.microsoft.com/office/powerpoint/2010/main" val="87245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Donato</a:t>
            </a:r>
          </a:p>
          <a:p>
            <a:r>
              <a:rPr lang="EN-US"/>
              <a:t>The main resources of our company are: Employees, Market Knowledge, Vehicles, Equipment and IT System. We are handling the employees thought the IT System, but it's pivotal for each of the other key resources as it branches out. </a:t>
            </a:r>
            <a:endParaRPr lang="EN-US">
              <a:latin typeface="Calibri"/>
            </a:endParaRPr>
          </a:p>
        </p:txBody>
      </p:sp>
      <p:sp>
        <p:nvSpPr>
          <p:cNvPr id="4" name="Slide Number Placeholder 3"/>
          <p:cNvSpPr>
            <a:spLocks noGrp="1"/>
          </p:cNvSpPr>
          <p:nvPr>
            <p:ph type="sldNum" sz="quarter" idx="10"/>
          </p:nvPr>
        </p:nvSpPr>
        <p:spPr/>
        <p:txBody>
          <a:bodyPr/>
          <a:lstStyle/>
          <a:p>
            <a:fld id="{31CA5114-5283-4910-B722-6DFE3585E75B}" type="slidenum">
              <a:rPr lang="en-US"/>
              <a:t>4</a:t>
            </a:fld>
            <a:endParaRPr lang="en-US"/>
          </a:p>
        </p:txBody>
      </p:sp>
    </p:spTree>
    <p:extLst>
      <p:ext uri="{BB962C8B-B14F-4D97-AF65-F5344CB8AC3E}">
        <p14:creationId xmlns:p14="http://schemas.microsoft.com/office/powerpoint/2010/main" val="1016323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a:t>Loan</a:t>
            </a:r>
          </a:p>
          <a:p>
            <a:pPr marL="228600" indent="-228600">
              <a:buFont typeface="+mj-lt"/>
              <a:buAutoNum type="arabicPeriod"/>
            </a:pPr>
            <a:r>
              <a:rPr lang="EN-GB"/>
              <a:t>Customer's Satisfactions: Make Surveys  about Customer's Satisfaction with the old IT Subscription Service and the new IT application,  with satisfactions index ranking from 1 to 10. Compare the two indexes to see if there are any improvements </a:t>
            </a:r>
          </a:p>
          <a:p>
            <a:pPr marL="228600" indent="-228600">
              <a:buFont typeface="+mj-lt"/>
              <a:buAutoNum type="arabicPeriod"/>
            </a:pPr>
            <a:r>
              <a:rPr lang="EN-GB"/>
              <a:t>Service Hours Per Day, Per Month: Record the total number of service hours per day, per month with the old IT Subscription Service and the new IT application to compare the two total service hours to see if there are any improvements </a:t>
            </a:r>
          </a:p>
          <a:p>
            <a:pPr marL="228600" indent="-228600">
              <a:buFont typeface="+mj-lt"/>
              <a:buAutoNum type="arabicPeriod"/>
            </a:pPr>
            <a:r>
              <a:rPr lang="EN-GB"/>
              <a:t>Time for Creating Task: make a "time for creating task" survey among the company employee with indexes (more slowly, no change, faster, much faster)to measure changes, improvement between the old and new IT System </a:t>
            </a:r>
          </a:p>
          <a:p>
            <a:pPr marL="228600" indent="-228600">
              <a:buFont typeface="+mj-lt"/>
              <a:buAutoNum type="arabicPeriod"/>
            </a:pPr>
            <a:endParaRPr lang="EN-GB"/>
          </a:p>
          <a:p>
            <a:endParaRPr lang="en-GB"/>
          </a:p>
          <a:p>
            <a:pPr marL="228600" indent="-228600">
              <a:buFont typeface="+mj-lt"/>
              <a:buAutoNum type="arabicPeriod"/>
            </a:pPr>
            <a:endParaRPr lang="EN-GB"/>
          </a:p>
          <a:p>
            <a:endParaRPr lang="en-GB"/>
          </a:p>
          <a:p>
            <a:endParaRPr lang="en-GB"/>
          </a:p>
        </p:txBody>
      </p:sp>
      <p:sp>
        <p:nvSpPr>
          <p:cNvPr id="4" name="Slide Number Placeholder 3"/>
          <p:cNvSpPr>
            <a:spLocks noGrp="1"/>
          </p:cNvSpPr>
          <p:nvPr>
            <p:ph type="sldNum" sz="quarter" idx="10"/>
          </p:nvPr>
        </p:nvSpPr>
        <p:spPr/>
        <p:txBody>
          <a:bodyPr/>
          <a:lstStyle/>
          <a:p>
            <a:fld id="{31CA5114-5283-4910-B722-6DFE3585E75B}" type="slidenum">
              <a:rPr lang="en-US"/>
              <a:t>5</a:t>
            </a:fld>
            <a:endParaRPr lang="en-US"/>
          </a:p>
        </p:txBody>
      </p:sp>
    </p:spTree>
    <p:extLst>
      <p:ext uri="{BB962C8B-B14F-4D97-AF65-F5344CB8AC3E}">
        <p14:creationId xmlns:p14="http://schemas.microsoft.com/office/powerpoint/2010/main" val="1331186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CA5114-5283-4910-B722-6DFE3585E75B}" type="slidenum">
              <a:rPr lang="en-US"/>
              <a:t>6</a:t>
            </a:fld>
            <a:endParaRPr lang="en-US"/>
          </a:p>
        </p:txBody>
      </p:sp>
    </p:spTree>
    <p:extLst>
      <p:ext uri="{BB962C8B-B14F-4D97-AF65-F5344CB8AC3E}">
        <p14:creationId xmlns:p14="http://schemas.microsoft.com/office/powerpoint/2010/main" val="1592459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Loan</a:t>
            </a:r>
          </a:p>
        </p:txBody>
      </p:sp>
      <p:sp>
        <p:nvSpPr>
          <p:cNvPr id="4" name="Slide Number Placeholder 3"/>
          <p:cNvSpPr>
            <a:spLocks noGrp="1"/>
          </p:cNvSpPr>
          <p:nvPr>
            <p:ph type="sldNum" sz="quarter" idx="10"/>
          </p:nvPr>
        </p:nvSpPr>
        <p:spPr/>
        <p:txBody>
          <a:bodyPr/>
          <a:lstStyle/>
          <a:p>
            <a:fld id="{31CA5114-5283-4910-B722-6DFE3585E75B}" type="slidenum">
              <a:rPr lang="en-US"/>
              <a:t>7</a:t>
            </a:fld>
            <a:endParaRPr lang="en-US"/>
          </a:p>
        </p:txBody>
      </p:sp>
    </p:spTree>
    <p:extLst>
      <p:ext uri="{BB962C8B-B14F-4D97-AF65-F5344CB8AC3E}">
        <p14:creationId xmlns:p14="http://schemas.microsoft.com/office/powerpoint/2010/main" val="3982685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Jonas</a:t>
            </a:r>
          </a:p>
          <a:p>
            <a:endParaRPr lang="en-US"/>
          </a:p>
          <a:p>
            <a:r>
              <a:rPr lang="EN-US"/>
              <a:t>- Model  for classifying software quality attributes</a:t>
            </a:r>
          </a:p>
          <a:p>
            <a:r>
              <a:rPr lang="EN-US"/>
              <a:t>- Human factor; the system should be built to work perfectly for low knowledge users and be easily understandable for anyone.</a:t>
            </a:r>
            <a:endParaRPr lang="en-US"/>
          </a:p>
          <a:p>
            <a:pPr marL="171450" indent="-171450">
              <a:buFontTx/>
              <a:buChar char="-"/>
            </a:pPr>
            <a:r>
              <a:rPr lang="EN-US"/>
              <a:t>We tried to leveling the requirements in order to develop the system in a equally way in all requirements needed.</a:t>
            </a:r>
          </a:p>
          <a:p>
            <a:pPr marL="171450" indent="-171450">
              <a:buFontTx/>
              <a:buChar char="-"/>
            </a:pPr>
            <a:endParaRPr lang="en-US"/>
          </a:p>
          <a:p>
            <a:pPr marL="171450" indent="-171450">
              <a:buFontTx/>
              <a:buChar char="-"/>
            </a:pPr>
            <a:r>
              <a:rPr lang="EN-US"/>
              <a:t>Legal: Hosted under MIT license</a:t>
            </a:r>
          </a:p>
        </p:txBody>
      </p:sp>
      <p:sp>
        <p:nvSpPr>
          <p:cNvPr id="4" name="Slide Number Placeholder 3"/>
          <p:cNvSpPr>
            <a:spLocks noGrp="1"/>
          </p:cNvSpPr>
          <p:nvPr>
            <p:ph type="sldNum" sz="quarter" idx="10"/>
          </p:nvPr>
        </p:nvSpPr>
        <p:spPr/>
        <p:txBody>
          <a:bodyPr/>
          <a:lstStyle/>
          <a:p>
            <a:fld id="{31CA5114-5283-4910-B722-6DFE3585E75B}" type="slidenum">
              <a:rPr lang="en-US"/>
              <a:t>8</a:t>
            </a:fld>
            <a:endParaRPr lang="en-US"/>
          </a:p>
        </p:txBody>
      </p:sp>
    </p:spTree>
    <p:extLst>
      <p:ext uri="{BB962C8B-B14F-4D97-AF65-F5344CB8AC3E}">
        <p14:creationId xmlns:p14="http://schemas.microsoft.com/office/powerpoint/2010/main" val="326966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Pedro</a:t>
            </a:r>
          </a:p>
          <a:p>
            <a:endParaRPr lang="en-GB"/>
          </a:p>
          <a:p>
            <a:r>
              <a:rPr lang="en-GB"/>
              <a:t>Explain how we moved from centring around customer to centring about schedule</a:t>
            </a:r>
          </a:p>
        </p:txBody>
      </p:sp>
      <p:sp>
        <p:nvSpPr>
          <p:cNvPr id="4" name="Slide Number Placeholder 3"/>
          <p:cNvSpPr>
            <a:spLocks noGrp="1"/>
          </p:cNvSpPr>
          <p:nvPr>
            <p:ph type="sldNum" sz="quarter" idx="10"/>
          </p:nvPr>
        </p:nvSpPr>
        <p:spPr/>
        <p:txBody>
          <a:bodyPr/>
          <a:lstStyle/>
          <a:p>
            <a:fld id="{31CA5114-5283-4910-B722-6DFE3585E75B}" type="slidenum">
              <a:rPr lang="en-US" smtClean="0"/>
              <a:t>9</a:t>
            </a:fld>
            <a:endParaRPr lang="en-US"/>
          </a:p>
        </p:txBody>
      </p:sp>
    </p:spTree>
    <p:extLst>
      <p:ext uri="{BB962C8B-B14F-4D97-AF65-F5344CB8AC3E}">
        <p14:creationId xmlns:p14="http://schemas.microsoft.com/office/powerpoint/2010/main" val="151574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C9148C92-BB90-4B0D-BF74-0C1CE30113CC}" type="datetimeFigureOut">
              <a:rPr lang="en-GB" smtClean="0"/>
              <a:t>10/01/2017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BD625F-EA56-48E3-ACA8-C216689D0BA1}" type="slidenum">
              <a:rPr lang="en-GB" smtClean="0"/>
              <a:t>‹#›</a:t>
            </a:fld>
            <a:endParaRPr lang="en-GB"/>
          </a:p>
        </p:txBody>
      </p:sp>
    </p:spTree>
    <p:extLst>
      <p:ext uri="{BB962C8B-B14F-4D97-AF65-F5344CB8AC3E}">
        <p14:creationId xmlns:p14="http://schemas.microsoft.com/office/powerpoint/2010/main" val="334046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148C92-BB90-4B0D-BF74-0C1CE30113CC}" type="datetimeFigureOut">
              <a:rPr lang="en-GB" smtClean="0"/>
              <a:t>10/01/2017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BD625F-EA56-48E3-ACA8-C216689D0BA1}" type="slidenum">
              <a:rPr lang="en-GB" smtClean="0"/>
              <a:t>‹#›</a:t>
            </a:fld>
            <a:endParaRPr lang="en-GB"/>
          </a:p>
        </p:txBody>
      </p:sp>
    </p:spTree>
    <p:extLst>
      <p:ext uri="{BB962C8B-B14F-4D97-AF65-F5344CB8AC3E}">
        <p14:creationId xmlns:p14="http://schemas.microsoft.com/office/powerpoint/2010/main" val="808253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148C92-BB90-4B0D-BF74-0C1CE30113CC}" type="datetimeFigureOut">
              <a:rPr lang="en-GB" smtClean="0"/>
              <a:t>10/01/2017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BD625F-EA56-48E3-ACA8-C216689D0BA1}" type="slidenum">
              <a:rPr lang="en-GB" smtClean="0"/>
              <a:t>‹#›</a:t>
            </a:fld>
            <a:endParaRPr lang="en-GB"/>
          </a:p>
        </p:txBody>
      </p:sp>
    </p:spTree>
    <p:extLst>
      <p:ext uri="{BB962C8B-B14F-4D97-AF65-F5344CB8AC3E}">
        <p14:creationId xmlns:p14="http://schemas.microsoft.com/office/powerpoint/2010/main" val="2324338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148C92-BB90-4B0D-BF74-0C1CE30113CC}" type="datetimeFigureOut">
              <a:rPr lang="en-GB" smtClean="0"/>
              <a:t>10/01/2017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BD625F-EA56-48E3-ACA8-C216689D0BA1}" type="slidenum">
              <a:rPr lang="en-GB" smtClean="0"/>
              <a:t>‹#›</a:t>
            </a:fld>
            <a:endParaRPr lang="en-GB"/>
          </a:p>
        </p:txBody>
      </p:sp>
    </p:spTree>
    <p:extLst>
      <p:ext uri="{BB962C8B-B14F-4D97-AF65-F5344CB8AC3E}">
        <p14:creationId xmlns:p14="http://schemas.microsoft.com/office/powerpoint/2010/main" val="255604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148C92-BB90-4B0D-BF74-0C1CE30113CC}" type="datetimeFigureOut">
              <a:rPr lang="en-GB" smtClean="0"/>
              <a:t>10/01/2017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BD625F-EA56-48E3-ACA8-C216689D0BA1}" type="slidenum">
              <a:rPr lang="en-GB" smtClean="0"/>
              <a:t>‹#›</a:t>
            </a:fld>
            <a:endParaRPr lang="en-GB"/>
          </a:p>
        </p:txBody>
      </p:sp>
    </p:spTree>
    <p:extLst>
      <p:ext uri="{BB962C8B-B14F-4D97-AF65-F5344CB8AC3E}">
        <p14:creationId xmlns:p14="http://schemas.microsoft.com/office/powerpoint/2010/main" val="129288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C9148C92-BB90-4B0D-BF74-0C1CE30113CC}" type="datetimeFigureOut">
              <a:rPr lang="en-GB" smtClean="0"/>
              <a:t>10/01/2017</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03BD625F-EA56-48E3-ACA8-C216689D0BA1}" type="slidenum">
              <a:rPr lang="en-GB" smtClean="0"/>
              <a:t>‹#›</a:t>
            </a:fld>
            <a:endParaRPr lang="en-GB"/>
          </a:p>
        </p:txBody>
      </p:sp>
    </p:spTree>
    <p:extLst>
      <p:ext uri="{BB962C8B-B14F-4D97-AF65-F5344CB8AC3E}">
        <p14:creationId xmlns:p14="http://schemas.microsoft.com/office/powerpoint/2010/main" val="1273183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C9148C92-BB90-4B0D-BF74-0C1CE30113CC}" type="datetimeFigureOut">
              <a:rPr lang="en-GB" smtClean="0"/>
              <a:t>10/01/2017</a:t>
            </a:fld>
            <a:endParaRPr lang="en-GB"/>
          </a:p>
        </p:txBody>
      </p:sp>
      <p:sp>
        <p:nvSpPr>
          <p:cNvPr id="11" name="Footer Placeholder 10"/>
          <p:cNvSpPr>
            <a:spLocks noGrp="1"/>
          </p:cNvSpPr>
          <p:nvPr>
            <p:ph type="ftr" sz="quarter" idx="11"/>
          </p:nvPr>
        </p:nvSpPr>
        <p:spPr/>
        <p:txBody>
          <a:bodyPr/>
          <a:lstStyle/>
          <a:p>
            <a:endParaRPr lang="en-GB"/>
          </a:p>
        </p:txBody>
      </p:sp>
      <p:sp>
        <p:nvSpPr>
          <p:cNvPr id="12" name="Slide Number Placeholder 11"/>
          <p:cNvSpPr>
            <a:spLocks noGrp="1"/>
          </p:cNvSpPr>
          <p:nvPr>
            <p:ph type="sldNum" sz="quarter" idx="12"/>
          </p:nvPr>
        </p:nvSpPr>
        <p:spPr/>
        <p:txBody>
          <a:bodyPr/>
          <a:lstStyle/>
          <a:p>
            <a:fld id="{03BD625F-EA56-48E3-ACA8-C216689D0BA1}" type="slidenum">
              <a:rPr lang="en-GB" smtClean="0"/>
              <a:t>‹#›</a:t>
            </a:fld>
            <a:endParaRPr lang="en-GB"/>
          </a:p>
        </p:txBody>
      </p:sp>
    </p:spTree>
    <p:extLst>
      <p:ext uri="{BB962C8B-B14F-4D97-AF65-F5344CB8AC3E}">
        <p14:creationId xmlns:p14="http://schemas.microsoft.com/office/powerpoint/2010/main" val="7068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C9148C92-BB90-4B0D-BF74-0C1CE30113CC}" type="datetimeFigureOut">
              <a:rPr lang="en-GB" smtClean="0"/>
              <a:t>10/01/2017</a:t>
            </a:fld>
            <a:endParaRPr lang="en-GB"/>
          </a:p>
        </p:txBody>
      </p:sp>
      <p:sp>
        <p:nvSpPr>
          <p:cNvPr id="7" name="Footer Placeholder 6"/>
          <p:cNvSpPr>
            <a:spLocks noGrp="1"/>
          </p:cNvSpPr>
          <p:nvPr>
            <p:ph type="ftr" sz="quarter" idx="11"/>
          </p:nvPr>
        </p:nvSpPr>
        <p:spPr/>
        <p:txBody>
          <a:bodyPr/>
          <a:lstStyle/>
          <a:p>
            <a:endParaRPr lang="en-GB"/>
          </a:p>
        </p:txBody>
      </p:sp>
      <p:sp>
        <p:nvSpPr>
          <p:cNvPr id="8" name="Slide Number Placeholder 7"/>
          <p:cNvSpPr>
            <a:spLocks noGrp="1"/>
          </p:cNvSpPr>
          <p:nvPr>
            <p:ph type="sldNum" sz="quarter" idx="12"/>
          </p:nvPr>
        </p:nvSpPr>
        <p:spPr/>
        <p:txBody>
          <a:bodyPr/>
          <a:lstStyle/>
          <a:p>
            <a:fld id="{03BD625F-EA56-48E3-ACA8-C216689D0BA1}" type="slidenum">
              <a:rPr lang="en-GB" smtClean="0"/>
              <a:t>‹#›</a:t>
            </a:fld>
            <a:endParaRPr lang="en-GB"/>
          </a:p>
        </p:txBody>
      </p:sp>
    </p:spTree>
    <p:extLst>
      <p:ext uri="{BB962C8B-B14F-4D97-AF65-F5344CB8AC3E}">
        <p14:creationId xmlns:p14="http://schemas.microsoft.com/office/powerpoint/2010/main" val="629852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9148C92-BB90-4B0D-BF74-0C1CE30113CC}" type="datetimeFigureOut">
              <a:rPr lang="en-GB" smtClean="0"/>
              <a:t>10/01/2017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BD625F-EA56-48E3-ACA8-C216689D0BA1}" type="slidenum">
              <a:rPr lang="en-GB" smtClean="0"/>
              <a:t>‹#›</a:t>
            </a:fld>
            <a:endParaRPr lang="en-GB"/>
          </a:p>
        </p:txBody>
      </p:sp>
    </p:spTree>
    <p:extLst>
      <p:ext uri="{BB962C8B-B14F-4D97-AF65-F5344CB8AC3E}">
        <p14:creationId xmlns:p14="http://schemas.microsoft.com/office/powerpoint/2010/main" val="229673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C9148C92-BB90-4B0D-BF74-0C1CE30113CC}" type="datetimeFigureOut">
              <a:rPr lang="en-GB" smtClean="0"/>
              <a:t>10/01/2017</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03BD625F-EA56-48E3-ACA8-C216689D0BA1}" type="slidenum">
              <a:rPr lang="en-GB" smtClean="0"/>
              <a:t>‹#›</a:t>
            </a:fld>
            <a:endParaRPr lang="en-GB"/>
          </a:p>
        </p:txBody>
      </p:sp>
    </p:spTree>
    <p:extLst>
      <p:ext uri="{BB962C8B-B14F-4D97-AF65-F5344CB8AC3E}">
        <p14:creationId xmlns:p14="http://schemas.microsoft.com/office/powerpoint/2010/main" val="124657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C9148C92-BB90-4B0D-BF74-0C1CE30113CC}" type="datetimeFigureOut">
              <a:rPr lang="en-GB" smtClean="0"/>
              <a:t>10/01/2017</a:t>
            </a:fld>
            <a:endParaRPr lang="en-GB"/>
          </a:p>
        </p:txBody>
      </p:sp>
      <p:sp>
        <p:nvSpPr>
          <p:cNvPr id="9" name="Footer Placeholder 8"/>
          <p:cNvSpPr>
            <a:spLocks noGrp="1"/>
          </p:cNvSpPr>
          <p:nvPr>
            <p:ph type="ftr" sz="quarter" idx="11"/>
          </p:nvPr>
        </p:nvSpPr>
        <p:spPr>
          <a:xfrm>
            <a:off x="3499101" y="6356350"/>
            <a:ext cx="5911517" cy="365125"/>
          </a:xfrm>
        </p:spPr>
        <p:txBody>
          <a:bodyPr/>
          <a:lstStyle/>
          <a:p>
            <a:endParaRPr lang="en-GB"/>
          </a:p>
        </p:txBody>
      </p:sp>
      <p:sp>
        <p:nvSpPr>
          <p:cNvPr id="10" name="Slide Number Placeholder 9"/>
          <p:cNvSpPr>
            <a:spLocks noGrp="1"/>
          </p:cNvSpPr>
          <p:nvPr>
            <p:ph type="sldNum" sz="quarter" idx="12"/>
          </p:nvPr>
        </p:nvSpPr>
        <p:spPr/>
        <p:txBody>
          <a:bodyPr/>
          <a:lstStyle/>
          <a:p>
            <a:fld id="{03BD625F-EA56-48E3-ACA8-C216689D0BA1}" type="slidenum">
              <a:rPr lang="en-GB" smtClean="0"/>
              <a:t>‹#›</a:t>
            </a:fld>
            <a:endParaRPr lang="en-GB"/>
          </a:p>
        </p:txBody>
      </p:sp>
    </p:spTree>
    <p:extLst>
      <p:ext uri="{BB962C8B-B14F-4D97-AF65-F5344CB8AC3E}">
        <p14:creationId xmlns:p14="http://schemas.microsoft.com/office/powerpoint/2010/main" val="1674603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C9148C92-BB90-4B0D-BF74-0C1CE30113CC}" type="datetimeFigureOut">
              <a:rPr lang="en-GB" smtClean="0"/>
              <a:t>10/01/2017</a:t>
            </a:fld>
            <a:endParaRPr lang="en-GB"/>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GB"/>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3BD625F-EA56-48E3-ACA8-C216689D0BA1}" type="slidenum">
              <a:rPr lang="en-GB" smtClean="0"/>
              <a:t>‹#›</a:t>
            </a:fld>
            <a:endParaRPr lang="en-GB"/>
          </a:p>
        </p:txBody>
      </p:sp>
    </p:spTree>
    <p:extLst>
      <p:ext uri="{BB962C8B-B14F-4D97-AF65-F5344CB8AC3E}">
        <p14:creationId xmlns:p14="http://schemas.microsoft.com/office/powerpoint/2010/main" val="289719368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Getting Real</a:t>
            </a:r>
            <a:endParaRPr lang="en-GB"/>
          </a:p>
        </p:txBody>
      </p:sp>
      <p:sp>
        <p:nvSpPr>
          <p:cNvPr id="3" name="Subtitle 2"/>
          <p:cNvSpPr>
            <a:spLocks noGrp="1"/>
          </p:cNvSpPr>
          <p:nvPr>
            <p:ph type="subTitle" idx="1"/>
          </p:nvPr>
        </p:nvSpPr>
        <p:spPr>
          <a:xfrm>
            <a:off x="1100014" y="4670245"/>
            <a:ext cx="7906826" cy="1274831"/>
          </a:xfrm>
        </p:spPr>
        <p:txBody>
          <a:bodyPr>
            <a:normAutofit lnSpcReduction="10000"/>
          </a:bodyPr>
          <a:lstStyle/>
          <a:p>
            <a:r>
              <a:rPr lang="EN-GB"/>
              <a:t>Mission: Cleaner Windows</a:t>
            </a:r>
            <a:r>
              <a:rPr lang="en-GB"/>
              <a:t> by</a:t>
            </a:r>
          </a:p>
          <a:p>
            <a:r>
              <a:rPr lang="en-GB"/>
              <a:t>Lovely Pink Ponies Software Solutions</a:t>
            </a:r>
          </a:p>
          <a:p>
            <a:r>
              <a:rPr lang="en-GB"/>
              <a:t>(Formerly JDPL Software Solutions)</a:t>
            </a:r>
          </a:p>
        </p:txBody>
      </p:sp>
      <p:pic>
        <p:nvPicPr>
          <p:cNvPr id="4" name="Picture 3"/>
          <p:cNvPicPr>
            <a:picLocks noChangeAspect="1"/>
          </p:cNvPicPr>
          <p:nvPr/>
        </p:nvPicPr>
        <p:blipFill>
          <a:blip r:embed="rId3"/>
          <a:stretch>
            <a:fillRect/>
          </a:stretch>
        </p:blipFill>
        <p:spPr>
          <a:xfrm>
            <a:off x="5738929" y="1047750"/>
            <a:ext cx="5884746" cy="4897327"/>
          </a:xfrm>
          <a:prstGeom prst="rect">
            <a:avLst/>
          </a:prstGeom>
        </p:spPr>
      </p:pic>
    </p:spTree>
    <p:extLst>
      <p:ext uri="{BB962C8B-B14F-4D97-AF65-F5344CB8AC3E}">
        <p14:creationId xmlns:p14="http://schemas.microsoft.com/office/powerpoint/2010/main" val="4290091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Code Architecture</a:t>
            </a:r>
            <a:br>
              <a:rPr lang="en-GB"/>
            </a:br>
            <a:br>
              <a:rPr lang="en-GB"/>
            </a:br>
            <a:br>
              <a:rPr lang="en-GB"/>
            </a:br>
            <a:r>
              <a:rPr lang="en-GB"/>
              <a:t>SOLID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091" y="140688"/>
            <a:ext cx="4040770" cy="6567480"/>
          </a:xfrm>
          <a:prstGeom prst="rect">
            <a:avLst/>
          </a:prstGeom>
        </p:spPr>
      </p:pic>
    </p:spTree>
    <p:extLst>
      <p:ext uri="{BB962C8B-B14F-4D97-AF65-F5344CB8AC3E}">
        <p14:creationId xmlns:p14="http://schemas.microsoft.com/office/powerpoint/2010/main" val="3696668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Code Examples</a:t>
            </a:r>
          </a:p>
        </p:txBody>
      </p:sp>
      <p:pic>
        <p:nvPicPr>
          <p:cNvPr id="4098" name="Picture 2" descr="Screenshot_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267195"/>
            <a:ext cx="6534150" cy="268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Screenshot_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650" y="2950669"/>
            <a:ext cx="6534150" cy="356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0244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Code Examples</a:t>
            </a:r>
            <a:br>
              <a:rPr lang="en-GB"/>
            </a:br>
            <a:br>
              <a:rPr lang="en-GB"/>
            </a:br>
            <a:r>
              <a:rPr lang="en-GB"/>
              <a:t>Customer &amp; Employee Repo</a:t>
            </a:r>
            <a:br>
              <a:rPr lang="en-GB"/>
            </a:br>
            <a:endParaRPr lang="en-GB"/>
          </a:p>
        </p:txBody>
      </p:sp>
      <p:pic>
        <p:nvPicPr>
          <p:cNvPr id="3" name="Picture 2"/>
          <p:cNvPicPr>
            <a:picLocks noChangeAspect="1"/>
          </p:cNvPicPr>
          <p:nvPr/>
        </p:nvPicPr>
        <p:blipFill>
          <a:blip r:embed="rId3"/>
          <a:stretch>
            <a:fillRect/>
          </a:stretch>
        </p:blipFill>
        <p:spPr>
          <a:xfrm>
            <a:off x="3452292" y="0"/>
            <a:ext cx="4485215" cy="3362325"/>
          </a:xfrm>
          <a:prstGeom prst="rect">
            <a:avLst/>
          </a:prstGeom>
        </p:spPr>
      </p:pic>
      <p:pic>
        <p:nvPicPr>
          <p:cNvPr id="4" name="Picture 3"/>
          <p:cNvPicPr>
            <a:picLocks noChangeAspect="1"/>
          </p:cNvPicPr>
          <p:nvPr/>
        </p:nvPicPr>
        <p:blipFill>
          <a:blip r:embed="rId4"/>
          <a:stretch>
            <a:fillRect/>
          </a:stretch>
        </p:blipFill>
        <p:spPr>
          <a:xfrm>
            <a:off x="3452292" y="3362325"/>
            <a:ext cx="4484324" cy="3711385"/>
          </a:xfrm>
          <a:prstGeom prst="rect">
            <a:avLst/>
          </a:prstGeom>
        </p:spPr>
      </p:pic>
      <p:pic>
        <p:nvPicPr>
          <p:cNvPr id="6" name="Picture 5"/>
          <p:cNvPicPr>
            <a:picLocks noChangeAspect="1"/>
          </p:cNvPicPr>
          <p:nvPr/>
        </p:nvPicPr>
        <p:blipFill>
          <a:blip r:embed="rId5"/>
          <a:stretch>
            <a:fillRect/>
          </a:stretch>
        </p:blipFill>
        <p:spPr>
          <a:xfrm>
            <a:off x="7696227" y="409575"/>
            <a:ext cx="4495773" cy="2352675"/>
          </a:xfrm>
          <a:prstGeom prst="rect">
            <a:avLst/>
          </a:prstGeom>
        </p:spPr>
      </p:pic>
      <p:pic>
        <p:nvPicPr>
          <p:cNvPr id="7" name="Picture 6"/>
          <p:cNvPicPr>
            <a:picLocks noChangeAspect="1"/>
          </p:cNvPicPr>
          <p:nvPr/>
        </p:nvPicPr>
        <p:blipFill>
          <a:blip r:embed="rId6"/>
          <a:stretch>
            <a:fillRect/>
          </a:stretch>
        </p:blipFill>
        <p:spPr>
          <a:xfrm>
            <a:off x="7701694" y="2762250"/>
            <a:ext cx="4484838" cy="3309937"/>
          </a:xfrm>
          <a:prstGeom prst="rect">
            <a:avLst/>
          </a:prstGeom>
        </p:spPr>
      </p:pic>
    </p:spTree>
    <p:extLst>
      <p:ext uri="{BB962C8B-B14F-4D97-AF65-F5344CB8AC3E}">
        <p14:creationId xmlns:p14="http://schemas.microsoft.com/office/powerpoint/2010/main" val="26100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What we  have learnt from this Project ?</a:t>
            </a:r>
            <a:endParaRPr lang="EN-GB">
              <a:solidFill>
                <a:schemeClr val="tx1"/>
              </a:solidFill>
            </a:endParaRPr>
          </a:p>
        </p:txBody>
      </p:sp>
      <p:sp>
        <p:nvSpPr>
          <p:cNvPr id="5" name="TextBox 4"/>
          <p:cNvSpPr txBox="1"/>
          <p:nvPr/>
        </p:nvSpPr>
        <p:spPr>
          <a:xfrm>
            <a:off x="3838575" y="1411384"/>
            <a:ext cx="7614263" cy="4031873"/>
          </a:xfrm>
          <a:prstGeom prst="rect">
            <a:avLst/>
          </a:prstGeom>
        </p:spPr>
        <p:txBody>
          <a:bodyPr wrap="square" rtlCol="0" anchor="t">
            <a:spAutoFit/>
          </a:bodyPr>
          <a:lstStyle/>
          <a:p>
            <a:pPr marL="457200" indent="-457200">
              <a:buFont typeface="Arial" panose="020B0604020202020204" pitchFamily="34" charset="0"/>
              <a:buChar char="•"/>
            </a:pPr>
            <a:r>
              <a:rPr lang="EN-US" sz="3200">
                <a:solidFill>
                  <a:srgbClr val="0070C0"/>
                </a:solidFill>
              </a:rPr>
              <a:t>Cooperate well with the Product Owner </a:t>
            </a:r>
          </a:p>
          <a:p>
            <a:pPr marL="457200" indent="-457200">
              <a:buFont typeface="Arial" panose="020B0604020202020204" pitchFamily="34" charset="0"/>
              <a:buChar char="•"/>
            </a:pPr>
            <a:endParaRPr lang="EN-US" sz="3200"/>
          </a:p>
          <a:p>
            <a:pPr marL="457200" indent="-457200">
              <a:buFont typeface="Arial" panose="020B0604020202020204" pitchFamily="34" charset="0"/>
              <a:buChar char="•"/>
            </a:pPr>
            <a:r>
              <a:rPr lang="EN-US" sz="3200">
                <a:solidFill>
                  <a:srgbClr val="0070C0"/>
                </a:solidFill>
              </a:rPr>
              <a:t>Agile Development "rocks"</a:t>
            </a:r>
            <a:endParaRPr lang="EN-US" sz="3200"/>
          </a:p>
          <a:p>
            <a:endParaRPr lang="EN-US" sz="3200">
              <a:solidFill>
                <a:srgbClr val="0070C0"/>
              </a:solidFill>
            </a:endParaRPr>
          </a:p>
          <a:p>
            <a:pPr marL="457200" indent="-457200">
              <a:buFont typeface="Arial" panose="020B0604020202020204" pitchFamily="34" charset="0"/>
              <a:buChar char="•"/>
            </a:pPr>
            <a:r>
              <a:rPr lang="EN-US" sz="3200">
                <a:solidFill>
                  <a:srgbClr val="0070C0"/>
                </a:solidFill>
              </a:rPr>
              <a:t>Artifacts and Codes is a heavenly - made couple</a:t>
            </a:r>
          </a:p>
          <a:p>
            <a:pPr marL="457200" indent="-457200">
              <a:buFont typeface="Arial" panose="020B0604020202020204" pitchFamily="34" charset="0"/>
              <a:buChar char="•"/>
            </a:pPr>
            <a:endParaRPr lang="EN-US" sz="3200">
              <a:solidFill>
                <a:srgbClr val="0070C0"/>
              </a:solidFill>
            </a:endParaRPr>
          </a:p>
          <a:p>
            <a:pPr marL="285750" indent="-285750">
              <a:buFont typeface="Arial" panose="020B0604020202020204" pitchFamily="34" charset="0"/>
              <a:buChar char="•"/>
            </a:pPr>
            <a:r>
              <a:rPr lang="EN-US" sz="3200">
                <a:solidFill>
                  <a:srgbClr val="0070C0"/>
                </a:solidFill>
              </a:rPr>
              <a:t>  Teamwork is King</a:t>
            </a:r>
          </a:p>
        </p:txBody>
      </p:sp>
      <p:pic>
        <p:nvPicPr>
          <p:cNvPr id="3" name="Picture 2" descr="learn_orig.jpg"/>
          <p:cNvPicPr>
            <a:picLocks noChangeAspect="1"/>
          </p:cNvPicPr>
          <p:nvPr/>
        </p:nvPicPr>
        <p:blipFill>
          <a:blip r:embed="rId3"/>
          <a:stretch>
            <a:fillRect/>
          </a:stretch>
        </p:blipFill>
        <p:spPr>
          <a:xfrm>
            <a:off x="8582025" y="4429125"/>
            <a:ext cx="2666377" cy="1516543"/>
          </a:xfrm>
          <a:prstGeom prst="rect">
            <a:avLst/>
          </a:prstGeom>
        </p:spPr>
      </p:pic>
    </p:spTree>
    <p:extLst>
      <p:ext uri="{BB962C8B-B14F-4D97-AF65-F5344CB8AC3E}">
        <p14:creationId xmlns:p14="http://schemas.microsoft.com/office/powerpoint/2010/main" val="692154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GETTING REAL  </a:t>
            </a:r>
            <a:br>
              <a:rPr lang="EN-GB">
                <a:solidFill>
                  <a:schemeClr val="tx1"/>
                </a:solidFill>
              </a:rPr>
            </a:br>
            <a:br>
              <a:rPr lang="EN-GB">
                <a:solidFill>
                  <a:schemeClr val="tx1"/>
                </a:solidFill>
              </a:rPr>
            </a:br>
            <a:r>
              <a:rPr lang="EN-GB"/>
              <a:t> GROUP 1</a:t>
            </a:r>
            <a:br>
              <a:rPr lang="en-GB"/>
            </a:br>
            <a:r>
              <a:rPr lang="en-GB"/>
              <a:t>L.P.P S.S.</a:t>
            </a:r>
            <a:endParaRPr lang="EN-GB"/>
          </a:p>
        </p:txBody>
      </p:sp>
      <p:sp>
        <p:nvSpPr>
          <p:cNvPr id="4" name="TextBox 3"/>
          <p:cNvSpPr txBox="1"/>
          <p:nvPr/>
        </p:nvSpPr>
        <p:spPr>
          <a:xfrm>
            <a:off x="4724400" y="846306"/>
            <a:ext cx="4892675" cy="369332"/>
          </a:xfrm>
          <a:prstGeom prst="rect">
            <a:avLst/>
          </a:prstGeom>
        </p:spPr>
        <p:txBody>
          <a:bodyPr rtlCol="0">
            <a:spAutoFit/>
          </a:bodyPr>
          <a:lstStyle/>
          <a:p>
            <a:pPr algn="ctr"/>
            <a:r>
              <a:rPr lang="EN-US">
                <a:solidFill>
                  <a:srgbClr val="FFFFFF"/>
                </a:solidFill>
              </a:rPr>
              <a:t>CSRMC MANAGEMENT</a:t>
            </a:r>
            <a:endParaRPr lang="en-US"/>
          </a:p>
        </p:txBody>
      </p:sp>
      <p:sp>
        <p:nvSpPr>
          <p:cNvPr id="5" name="TextBox 4"/>
          <p:cNvSpPr txBox="1"/>
          <p:nvPr/>
        </p:nvSpPr>
        <p:spPr>
          <a:xfrm>
            <a:off x="4333875" y="2543175"/>
            <a:ext cx="6172200" cy="2308324"/>
          </a:xfrm>
          <a:prstGeom prst="rect">
            <a:avLst/>
          </a:prstGeom>
        </p:spPr>
        <p:txBody>
          <a:bodyPr rtlCol="0">
            <a:spAutoFit/>
          </a:bodyPr>
          <a:lstStyle/>
          <a:p>
            <a:r>
              <a:rPr lang="EN-US" sz="8000">
                <a:solidFill>
                  <a:srgbClr val="00B0F0"/>
                </a:solidFill>
              </a:rPr>
              <a:t>Thank You!</a:t>
            </a:r>
            <a:endParaRPr lang="en-US" sz="8000">
              <a:solidFill>
                <a:srgbClr val="0070C0"/>
              </a:solidFill>
            </a:endParaRPr>
          </a:p>
          <a:p>
            <a:pPr marL="285750" indent="-285750" algn="ctr">
              <a:buFont typeface="Arial" panose="020B0604020202020204" pitchFamily="34" charset="0"/>
              <a:buChar char="•"/>
            </a:pPr>
            <a:endParaRPr lang="EN-US" sz="3200">
              <a:solidFill>
                <a:srgbClr val="000000"/>
              </a:solidFill>
              <a:latin typeface="Corbel"/>
            </a:endParaRPr>
          </a:p>
          <a:p>
            <a:pPr marL="285750" indent="-285750" algn="ctr">
              <a:buFont typeface="Arial" panose="020B0604020202020204" pitchFamily="34" charset="0"/>
              <a:buChar char="•"/>
            </a:pPr>
            <a:endParaRPr lang="EN-US" sz="3200">
              <a:solidFill>
                <a:srgbClr val="0070C0"/>
              </a:solidFill>
              <a:latin typeface="Corbel"/>
            </a:endParaRPr>
          </a:p>
        </p:txBody>
      </p:sp>
    </p:spTree>
    <p:extLst>
      <p:ext uri="{BB962C8B-B14F-4D97-AF65-F5344CB8AC3E}">
        <p14:creationId xmlns:p14="http://schemas.microsoft.com/office/powerpoint/2010/main" val="4233412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294" y="971550"/>
            <a:ext cx="2947482" cy="2827816"/>
          </a:xfrm>
        </p:spPr>
        <p:txBody>
          <a:bodyPr/>
          <a:lstStyle/>
          <a:p>
            <a:r>
              <a:rPr lang="EN-US"/>
              <a:t>Our Company</a:t>
            </a:r>
            <a:endParaRPr lang="en-US"/>
          </a:p>
        </p:txBody>
      </p:sp>
      <p:sp>
        <p:nvSpPr>
          <p:cNvPr id="5" name="Text Placeholder 4"/>
          <p:cNvSpPr>
            <a:spLocks noGrp="1"/>
          </p:cNvSpPr>
          <p:nvPr>
            <p:ph type="body" idx="1"/>
          </p:nvPr>
        </p:nvSpPr>
        <p:spPr/>
        <p:txBody>
          <a:bodyPr/>
          <a:lstStyle/>
          <a:p>
            <a:r>
              <a:rPr lang="EN-US"/>
              <a:t>CR </a:t>
            </a:r>
            <a:r>
              <a:rPr lang="EN-US" err="1"/>
              <a:t>Vinduespolering</a:t>
            </a:r>
            <a:r>
              <a:rPr lang="EN-US"/>
              <a:t> &amp; </a:t>
            </a:r>
            <a:r>
              <a:rPr lang="EN-US" err="1"/>
              <a:t>Rengøring</a:t>
            </a:r>
            <a:endParaRPr lang="en-US" err="1"/>
          </a:p>
        </p:txBody>
      </p:sp>
      <p:pic>
        <p:nvPicPr>
          <p:cNvPr id="7" name="Content Placeholder 6"/>
          <p:cNvPicPr>
            <a:picLocks noGrp="1" noChangeAspect="1"/>
          </p:cNvPicPr>
          <p:nvPr>
            <p:ph sz="half" idx="2"/>
          </p:nvPr>
        </p:nvPicPr>
        <p:blipFill>
          <a:blip r:embed="rId3"/>
          <a:stretch>
            <a:fillRect/>
          </a:stretch>
        </p:blipFill>
        <p:spPr>
          <a:xfrm>
            <a:off x="7543800" y="971550"/>
            <a:ext cx="4007469" cy="1412720"/>
          </a:xfrm>
        </p:spPr>
      </p:pic>
      <p:sp>
        <p:nvSpPr>
          <p:cNvPr id="6" name="Content Placeholder 5"/>
          <p:cNvSpPr>
            <a:spLocks noGrp="1"/>
          </p:cNvSpPr>
          <p:nvPr>
            <p:ph sz="quarter" idx="4"/>
          </p:nvPr>
        </p:nvSpPr>
        <p:spPr>
          <a:xfrm>
            <a:off x="3867912" y="1123837"/>
            <a:ext cx="8110324" cy="3252788"/>
          </a:xfrm>
        </p:spPr>
        <p:txBody>
          <a:bodyPr/>
          <a:lstStyle/>
          <a:p>
            <a:r>
              <a:rPr lang="EN-US">
                <a:solidFill>
                  <a:srgbClr val="000000"/>
                </a:solidFill>
              </a:rPr>
              <a:t>Founded 1998 – took off in '09</a:t>
            </a:r>
            <a:endParaRPr lang="en-US">
              <a:solidFill>
                <a:srgbClr val="000000"/>
              </a:solidFill>
            </a:endParaRPr>
          </a:p>
          <a:p>
            <a:r>
              <a:rPr lang="EN-US">
                <a:solidFill>
                  <a:srgbClr val="000000"/>
                </a:solidFill>
              </a:rPr>
              <a:t>28 Employees (</a:t>
            </a:r>
            <a:r>
              <a:rPr lang="EN-US" err="1">
                <a:solidFill>
                  <a:srgbClr val="000000"/>
                </a:solidFill>
              </a:rPr>
              <a:t>inc.</a:t>
            </a:r>
            <a:r>
              <a:rPr lang="EN-US">
                <a:solidFill>
                  <a:srgbClr val="000000"/>
                </a:solidFill>
              </a:rPr>
              <a:t> Office Staff)</a:t>
            </a:r>
            <a:endParaRPr lang="en-US">
              <a:solidFill>
                <a:srgbClr val="000000"/>
              </a:solidFill>
            </a:endParaRPr>
          </a:p>
          <a:p>
            <a:r>
              <a:rPr lang="EN-US">
                <a:solidFill>
                  <a:schemeClr val="tx1"/>
                </a:solidFill>
              </a:rPr>
              <a:t>24h service across </a:t>
            </a:r>
            <a:r>
              <a:rPr lang="EN-US" err="1">
                <a:solidFill>
                  <a:schemeClr val="tx1"/>
                </a:solidFill>
              </a:rPr>
              <a:t>Syddanmark</a:t>
            </a:r>
            <a:endParaRPr lang="en-US" err="1">
              <a:solidFill>
                <a:schemeClr val="tx1"/>
              </a:solidFill>
            </a:endParaRPr>
          </a:p>
          <a:p>
            <a:endParaRPr lang="en-US">
              <a:solidFill>
                <a:schemeClr val="tx1"/>
              </a:solidFill>
            </a:endParaRPr>
          </a:p>
        </p:txBody>
      </p:sp>
      <p:pic>
        <p:nvPicPr>
          <p:cNvPr id="5122" name="Picture 2" descr="https://www.crvinduespolering.dk/images/sk-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06800"/>
            <a:ext cx="121920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905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are doing for them</a:t>
            </a:r>
            <a:endParaRPr lang="en-US"/>
          </a:p>
        </p:txBody>
      </p:sp>
      <p:sp>
        <p:nvSpPr>
          <p:cNvPr id="3" name="Text Placeholder 2"/>
          <p:cNvSpPr>
            <a:spLocks noGrp="1"/>
          </p:cNvSpPr>
          <p:nvPr>
            <p:ph type="body" idx="1"/>
          </p:nvPr>
        </p:nvSpPr>
        <p:spPr/>
        <p:txBody>
          <a:bodyPr/>
          <a:lstStyle/>
          <a:p>
            <a:r>
              <a:rPr lang="EN-US"/>
              <a:t>Customer and Schedule Management</a:t>
            </a:r>
            <a:endParaRPr lang="en-US"/>
          </a:p>
        </p:txBody>
      </p:sp>
      <p:sp>
        <p:nvSpPr>
          <p:cNvPr id="4" name="Content Placeholder 3"/>
          <p:cNvSpPr>
            <a:spLocks noGrp="1"/>
          </p:cNvSpPr>
          <p:nvPr>
            <p:ph sz="half" idx="2"/>
          </p:nvPr>
        </p:nvSpPr>
        <p:spPr>
          <a:xfrm>
            <a:off x="6791325" y="585076"/>
            <a:ext cx="4938334" cy="1670050"/>
          </a:xfrm>
        </p:spPr>
        <p:txBody>
          <a:bodyPr/>
          <a:lstStyle/>
          <a:p>
            <a:r>
              <a:rPr lang="EN-US"/>
              <a:t>Reworking Existing System</a:t>
            </a:r>
            <a:endParaRPr lang="en-US"/>
          </a:p>
        </p:txBody>
      </p:sp>
      <p:pic>
        <p:nvPicPr>
          <p:cNvPr id="7" name="Picture 6"/>
          <p:cNvPicPr>
            <a:picLocks noChangeAspect="1"/>
          </p:cNvPicPr>
          <p:nvPr/>
        </p:nvPicPr>
        <p:blipFill>
          <a:blip r:embed="rId3"/>
          <a:stretch>
            <a:fillRect/>
          </a:stretch>
        </p:blipFill>
        <p:spPr>
          <a:xfrm rot="16200000">
            <a:off x="5700506" y="42583"/>
            <a:ext cx="4476183" cy="8309828"/>
          </a:xfrm>
          <a:prstGeom prst="rect">
            <a:avLst/>
          </a:prstGeom>
        </p:spPr>
      </p:pic>
    </p:spTree>
    <p:extLst>
      <p:ext uri="{BB962C8B-B14F-4D97-AF65-F5344CB8AC3E}">
        <p14:creationId xmlns:p14="http://schemas.microsoft.com/office/powerpoint/2010/main" val="4211606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mployees.jpg"/>
          <p:cNvPicPr>
            <a:picLocks noGrp="1" noChangeAspect="1"/>
          </p:cNvPicPr>
          <p:nvPr>
            <p:ph idx="1"/>
          </p:nvPr>
        </p:nvPicPr>
        <p:blipFill>
          <a:blip r:embed="rId3"/>
          <a:stretch>
            <a:fillRect/>
          </a:stretch>
        </p:blipFill>
        <p:spPr>
          <a:xfrm>
            <a:off x="3600450" y="723900"/>
            <a:ext cx="2253621" cy="15002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TextBox 12"/>
          <p:cNvSpPr txBox="1"/>
          <p:nvPr/>
        </p:nvSpPr>
        <p:spPr>
          <a:xfrm rot="60000">
            <a:off x="8239125" y="390525"/>
            <a:ext cx="3331574" cy="461665"/>
          </a:xfrm>
          <a:prstGeom prst="rect">
            <a:avLst/>
          </a:prstGeom>
          <a:solidFill>
            <a:schemeClr val="bg1"/>
          </a:solidFill>
          <a:ln>
            <a:solidFill>
              <a:schemeClr val="bg1"/>
            </a:solidFill>
          </a:ln>
        </p:spPr>
        <p:txBody>
          <a:bodyPr rtlCol="0">
            <a:spAutoFit/>
          </a:bodyPr>
          <a:lstStyle/>
          <a:p>
            <a:pPr algn="ctr"/>
            <a:r>
              <a:rPr lang="EN-US" sz="2400" b="1">
                <a:solidFill>
                  <a:srgbClr val="7030A0"/>
                </a:solidFill>
                <a:latin typeface="Franklin Gothic Medium"/>
              </a:rPr>
              <a:t>Market Knowledge</a:t>
            </a:r>
          </a:p>
        </p:txBody>
      </p:sp>
      <p:sp>
        <p:nvSpPr>
          <p:cNvPr id="2" name="Title 1"/>
          <p:cNvSpPr>
            <a:spLocks noGrp="1"/>
          </p:cNvSpPr>
          <p:nvPr>
            <p:ph type="title"/>
          </p:nvPr>
        </p:nvSpPr>
        <p:spPr/>
        <p:txBody>
          <a:bodyPr/>
          <a:lstStyle/>
          <a:p>
            <a:r>
              <a:rPr lang="EN-US"/>
              <a:t>Key resources</a:t>
            </a:r>
          </a:p>
        </p:txBody>
      </p:sp>
      <p:sp>
        <p:nvSpPr>
          <p:cNvPr id="5" name="TextBox 4"/>
          <p:cNvSpPr txBox="1"/>
          <p:nvPr/>
        </p:nvSpPr>
        <p:spPr>
          <a:xfrm rot="60000">
            <a:off x="3562350" y="190500"/>
            <a:ext cx="1883067" cy="461963"/>
          </a:xfrm>
          <a:prstGeom prst="rect">
            <a:avLst/>
          </a:prstGeom>
          <a:solidFill>
            <a:schemeClr val="bg1"/>
          </a:solidFill>
          <a:ln>
            <a:solidFill>
              <a:schemeClr val="bg1"/>
            </a:solidFill>
          </a:ln>
        </p:spPr>
        <p:txBody>
          <a:bodyPr rtlCol="0">
            <a:spAutoFit/>
          </a:bodyPr>
          <a:lstStyle/>
          <a:p>
            <a:pPr algn="ctr"/>
            <a:r>
              <a:rPr lang="EN-US" sz="2400" b="1">
                <a:solidFill>
                  <a:srgbClr val="FF0000"/>
                </a:solidFill>
                <a:latin typeface="Franklin Gothic Medium"/>
              </a:rPr>
              <a:t>Employees</a:t>
            </a:r>
          </a:p>
        </p:txBody>
      </p:sp>
      <p:pic>
        <p:nvPicPr>
          <p:cNvPr id="6" name="Picture 5" descr="equipment.png"/>
          <p:cNvPicPr>
            <a:picLocks noChangeAspect="1"/>
          </p:cNvPicPr>
          <p:nvPr/>
        </p:nvPicPr>
        <p:blipFill>
          <a:blip r:embed="rId4"/>
          <a:stretch>
            <a:fillRect/>
          </a:stretch>
        </p:blipFill>
        <p:spPr>
          <a:xfrm>
            <a:off x="8451438" y="4742206"/>
            <a:ext cx="3262725" cy="132045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p:cNvSpPr txBox="1"/>
          <p:nvPr/>
        </p:nvSpPr>
        <p:spPr>
          <a:xfrm rot="60000">
            <a:off x="6315075" y="1609725"/>
            <a:ext cx="1883067" cy="461665"/>
          </a:xfrm>
          <a:prstGeom prst="rect">
            <a:avLst/>
          </a:prstGeom>
          <a:solidFill>
            <a:schemeClr val="bg1"/>
          </a:solidFill>
          <a:ln>
            <a:solidFill>
              <a:schemeClr val="bg1"/>
            </a:solidFill>
          </a:ln>
        </p:spPr>
        <p:txBody>
          <a:bodyPr rtlCol="0">
            <a:spAutoFit/>
          </a:bodyPr>
          <a:lstStyle/>
          <a:p>
            <a:pPr algn="ctr"/>
            <a:r>
              <a:rPr lang="EN-US" sz="2400" b="1">
                <a:solidFill>
                  <a:srgbClr val="0070C0"/>
                </a:solidFill>
                <a:latin typeface="Franklin Gothic Medium"/>
              </a:rPr>
              <a:t>IT System</a:t>
            </a:r>
          </a:p>
        </p:txBody>
      </p:sp>
      <p:pic>
        <p:nvPicPr>
          <p:cNvPr id="8" name="Picture 7" descr="vehicles.png"/>
          <p:cNvPicPr>
            <a:picLocks noChangeAspect="1"/>
          </p:cNvPicPr>
          <p:nvPr/>
        </p:nvPicPr>
        <p:blipFill>
          <a:blip r:embed="rId5"/>
          <a:stretch>
            <a:fillRect/>
          </a:stretch>
        </p:blipFill>
        <p:spPr>
          <a:xfrm>
            <a:off x="3600450" y="4733925"/>
            <a:ext cx="2743200" cy="14128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TextBox 8"/>
          <p:cNvSpPr txBox="1"/>
          <p:nvPr/>
        </p:nvSpPr>
        <p:spPr>
          <a:xfrm rot="60000">
            <a:off x="3543300" y="4200525"/>
            <a:ext cx="1883067" cy="461665"/>
          </a:xfrm>
          <a:prstGeom prst="rect">
            <a:avLst/>
          </a:prstGeom>
          <a:solidFill>
            <a:schemeClr val="bg1"/>
          </a:solidFill>
          <a:ln>
            <a:solidFill>
              <a:schemeClr val="bg1"/>
            </a:solidFill>
          </a:ln>
        </p:spPr>
        <p:txBody>
          <a:bodyPr rtlCol="0">
            <a:spAutoFit/>
          </a:bodyPr>
          <a:lstStyle/>
          <a:p>
            <a:pPr algn="ctr"/>
            <a:r>
              <a:rPr lang="EN-US" sz="2400" b="1">
                <a:solidFill>
                  <a:srgbClr val="000000"/>
                </a:solidFill>
                <a:latin typeface="Franklin Gothic Medium"/>
              </a:rPr>
              <a:t>Vehicles</a:t>
            </a:r>
          </a:p>
        </p:txBody>
      </p:sp>
      <p:pic>
        <p:nvPicPr>
          <p:cNvPr id="10" name="Picture 9" descr="itsystem.png"/>
          <p:cNvPicPr>
            <a:picLocks noChangeAspect="1"/>
          </p:cNvPicPr>
          <p:nvPr/>
        </p:nvPicPr>
        <p:blipFill>
          <a:blip r:embed="rId6"/>
          <a:stretch>
            <a:fillRect/>
          </a:stretch>
        </p:blipFill>
        <p:spPr>
          <a:xfrm>
            <a:off x="5419725" y="2124075"/>
            <a:ext cx="3706733" cy="253635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1" name="TextBox 10"/>
          <p:cNvSpPr txBox="1"/>
          <p:nvPr/>
        </p:nvSpPr>
        <p:spPr>
          <a:xfrm rot="60000">
            <a:off x="9124950" y="4210050"/>
            <a:ext cx="1883067" cy="461665"/>
          </a:xfrm>
          <a:prstGeom prst="rect">
            <a:avLst/>
          </a:prstGeom>
          <a:solidFill>
            <a:schemeClr val="bg1"/>
          </a:solidFill>
          <a:ln>
            <a:solidFill>
              <a:schemeClr val="bg1"/>
            </a:solidFill>
          </a:ln>
        </p:spPr>
        <p:txBody>
          <a:bodyPr rtlCol="0">
            <a:spAutoFit/>
          </a:bodyPr>
          <a:lstStyle/>
          <a:p>
            <a:pPr algn="ctr"/>
            <a:r>
              <a:rPr lang="EN-US" sz="2400" b="1">
                <a:solidFill>
                  <a:srgbClr val="00B050"/>
                </a:solidFill>
                <a:latin typeface="Franklin Gothic Medium"/>
              </a:rPr>
              <a:t>Equipment</a:t>
            </a:r>
          </a:p>
        </p:txBody>
      </p:sp>
      <p:pic>
        <p:nvPicPr>
          <p:cNvPr id="12" name="Picture 11" descr="knowledge.jpg"/>
          <p:cNvPicPr>
            <a:picLocks noChangeAspect="1"/>
          </p:cNvPicPr>
          <p:nvPr/>
        </p:nvPicPr>
        <p:blipFill>
          <a:blip r:embed="rId7"/>
          <a:stretch>
            <a:fillRect/>
          </a:stretch>
        </p:blipFill>
        <p:spPr>
          <a:xfrm>
            <a:off x="8543925" y="971550"/>
            <a:ext cx="2866741" cy="11262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Picture 13" descr="branch.png"/>
          <p:cNvPicPr>
            <a:picLocks noChangeAspect="1"/>
          </p:cNvPicPr>
          <p:nvPr/>
        </p:nvPicPr>
        <p:blipFill>
          <a:blip r:embed="rId8"/>
          <a:stretch>
            <a:fillRect/>
          </a:stretch>
        </p:blipFill>
        <p:spPr>
          <a:xfrm rot="-1200000">
            <a:off x="8648700" y="1152525"/>
            <a:ext cx="3558796" cy="1916199"/>
          </a:xfrm>
          <a:prstGeom prst="rect">
            <a:avLst/>
          </a:prstGeom>
        </p:spPr>
      </p:pic>
      <p:pic>
        <p:nvPicPr>
          <p:cNvPr id="15" name="Picture 14" descr="branch.png"/>
          <p:cNvPicPr>
            <a:picLocks noChangeAspect="1"/>
          </p:cNvPicPr>
          <p:nvPr/>
        </p:nvPicPr>
        <p:blipFill>
          <a:blip r:embed="rId8"/>
          <a:stretch>
            <a:fillRect/>
          </a:stretch>
        </p:blipFill>
        <p:spPr>
          <a:xfrm rot="9840000">
            <a:off x="2295525" y="3429000"/>
            <a:ext cx="3558796" cy="1916199"/>
          </a:xfrm>
          <a:prstGeom prst="rect">
            <a:avLst/>
          </a:prstGeom>
        </p:spPr>
      </p:pic>
      <p:pic>
        <p:nvPicPr>
          <p:cNvPr id="16" name="Picture 15" descr="branch.png"/>
          <p:cNvPicPr>
            <a:picLocks noChangeAspect="1"/>
          </p:cNvPicPr>
          <p:nvPr/>
        </p:nvPicPr>
        <p:blipFill>
          <a:blip r:embed="rId8"/>
          <a:stretch>
            <a:fillRect/>
          </a:stretch>
        </p:blipFill>
        <p:spPr>
          <a:xfrm rot="3300000">
            <a:off x="7143750" y="4648200"/>
            <a:ext cx="3558796" cy="1916199"/>
          </a:xfrm>
          <a:prstGeom prst="rect">
            <a:avLst/>
          </a:prstGeom>
        </p:spPr>
      </p:pic>
      <p:pic>
        <p:nvPicPr>
          <p:cNvPr id="17" name="Picture 16" descr="branch.png"/>
          <p:cNvPicPr>
            <a:picLocks noChangeAspect="1"/>
          </p:cNvPicPr>
          <p:nvPr/>
        </p:nvPicPr>
        <p:blipFill>
          <a:blip r:embed="rId8"/>
          <a:stretch>
            <a:fillRect/>
          </a:stretch>
        </p:blipFill>
        <p:spPr>
          <a:xfrm rot="14340000">
            <a:off x="5086350" y="361950"/>
            <a:ext cx="3558796" cy="1916199"/>
          </a:xfrm>
          <a:prstGeom prst="rect">
            <a:avLst/>
          </a:prstGeom>
        </p:spPr>
      </p:pic>
    </p:spTree>
    <p:extLst>
      <p:ext uri="{BB962C8B-B14F-4D97-AF65-F5344CB8AC3E}">
        <p14:creationId xmlns:p14="http://schemas.microsoft.com/office/powerpoint/2010/main" val="3782688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KPI</a:t>
            </a:r>
          </a:p>
        </p:txBody>
      </p:sp>
      <p:sp>
        <p:nvSpPr>
          <p:cNvPr id="5" name="TextBox 4"/>
          <p:cNvSpPr txBox="1"/>
          <p:nvPr/>
        </p:nvSpPr>
        <p:spPr>
          <a:xfrm>
            <a:off x="3905250" y="2144629"/>
            <a:ext cx="6172200" cy="2554545"/>
          </a:xfrm>
          <a:prstGeom prst="rect">
            <a:avLst/>
          </a:prstGeom>
        </p:spPr>
        <p:txBody>
          <a:bodyPr rtlCol="0" anchor="t">
            <a:spAutoFit/>
          </a:bodyPr>
          <a:lstStyle/>
          <a:p>
            <a:pPr marL="285750" indent="-285750">
              <a:buFont typeface="Arial" panose="020B0604020202020204" pitchFamily="34" charset="0"/>
              <a:buChar char="•"/>
            </a:pPr>
            <a:r>
              <a:rPr lang="EN-US" sz="3200">
                <a:solidFill>
                  <a:srgbClr val="0070C0"/>
                </a:solidFill>
              </a:rPr>
              <a:t>Customer's Satisfactions</a:t>
            </a:r>
          </a:p>
          <a:p>
            <a:endParaRPr lang="EN-US" sz="3200">
              <a:solidFill>
                <a:srgbClr val="0070C0"/>
              </a:solidFill>
            </a:endParaRPr>
          </a:p>
          <a:p>
            <a:pPr marL="285750" indent="-285750">
              <a:buFont typeface="Arial" panose="020B0604020202020204" pitchFamily="34" charset="0"/>
              <a:buChar char="•"/>
            </a:pPr>
            <a:r>
              <a:rPr lang="EN-US" sz="3200">
                <a:solidFill>
                  <a:srgbClr val="0070C0"/>
                </a:solidFill>
              </a:rPr>
              <a:t>Service Hours Per Day, Per Month</a:t>
            </a:r>
          </a:p>
          <a:p>
            <a:endParaRPr lang="EN-US" sz="3200">
              <a:solidFill>
                <a:srgbClr val="0070C0"/>
              </a:solidFill>
            </a:endParaRPr>
          </a:p>
          <a:p>
            <a:pPr marL="285750" indent="-285750">
              <a:buFont typeface="Arial" panose="020B0604020202020204" pitchFamily="34" charset="0"/>
              <a:buChar char="•"/>
            </a:pPr>
            <a:r>
              <a:rPr lang="EN-US" sz="3200">
                <a:solidFill>
                  <a:srgbClr val="0070C0"/>
                </a:solidFill>
              </a:rPr>
              <a:t>Time For Creating Task</a:t>
            </a:r>
          </a:p>
        </p:txBody>
      </p:sp>
      <p:pic>
        <p:nvPicPr>
          <p:cNvPr id="4" name="Picture 3" descr="Improvement.jpg"/>
          <p:cNvPicPr>
            <a:picLocks noChangeAspect="1"/>
          </p:cNvPicPr>
          <p:nvPr/>
        </p:nvPicPr>
        <p:blipFill>
          <a:blip r:embed="rId3"/>
          <a:stretch>
            <a:fillRect/>
          </a:stretch>
        </p:blipFill>
        <p:spPr>
          <a:xfrm>
            <a:off x="8162925" y="3867150"/>
            <a:ext cx="3613036" cy="2713746"/>
          </a:xfrm>
          <a:prstGeom prst="rect">
            <a:avLst/>
          </a:prstGeom>
        </p:spPr>
      </p:pic>
      <p:pic>
        <p:nvPicPr>
          <p:cNvPr id="6" name="Picture 5" descr="logo.png"/>
          <p:cNvPicPr>
            <a:picLocks noChangeAspect="1"/>
          </p:cNvPicPr>
          <p:nvPr/>
        </p:nvPicPr>
        <p:blipFill>
          <a:blip r:embed="rId4"/>
          <a:stretch>
            <a:fillRect/>
          </a:stretch>
        </p:blipFill>
        <p:spPr>
          <a:xfrm>
            <a:off x="9628627" y="608452"/>
            <a:ext cx="1780736" cy="1785498"/>
          </a:xfrm>
          <a:prstGeom prst="rect">
            <a:avLst/>
          </a:prstGeom>
        </p:spPr>
      </p:pic>
    </p:spTree>
    <p:extLst>
      <p:ext uri="{BB962C8B-B14F-4D97-AF65-F5344CB8AC3E}">
        <p14:creationId xmlns:p14="http://schemas.microsoft.com/office/powerpoint/2010/main" val="135615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p:cNvSpPr/>
          <p:nvPr/>
        </p:nvSpPr>
        <p:spPr>
          <a:xfrm>
            <a:off x="28575" y="2181225"/>
            <a:ext cx="1925983" cy="170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Meeting with business owner</a:t>
            </a:r>
            <a:endParaRPr lang="en-US"/>
          </a:p>
        </p:txBody>
      </p:sp>
      <p:sp>
        <p:nvSpPr>
          <p:cNvPr id="3" name="Oval 2"/>
          <p:cNvSpPr/>
          <p:nvPr/>
        </p:nvSpPr>
        <p:spPr>
          <a:xfrm>
            <a:off x="1524000" y="2047875"/>
            <a:ext cx="2306707" cy="22374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Business Model and business analysis</a:t>
            </a:r>
            <a:endParaRPr lang="en-US"/>
          </a:p>
        </p:txBody>
      </p:sp>
      <p:sp>
        <p:nvSpPr>
          <p:cNvPr id="4" name="Oval 3"/>
          <p:cNvSpPr/>
          <p:nvPr/>
        </p:nvSpPr>
        <p:spPr>
          <a:xfrm>
            <a:off x="3444240" y="2390775"/>
            <a:ext cx="1809682" cy="170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Stories, Roles and Scenario</a:t>
            </a:r>
            <a:endParaRPr lang="en-US"/>
          </a:p>
        </p:txBody>
      </p:sp>
      <p:sp>
        <p:nvSpPr>
          <p:cNvPr id="6" name="Oval 5"/>
          <p:cNvSpPr/>
          <p:nvPr/>
        </p:nvSpPr>
        <p:spPr>
          <a:xfrm>
            <a:off x="4953000" y="2131983"/>
            <a:ext cx="2306707" cy="22374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Domain Model, Object Model</a:t>
            </a:r>
            <a:endParaRPr lang="en-US"/>
          </a:p>
        </p:txBody>
      </p:sp>
      <p:sp>
        <p:nvSpPr>
          <p:cNvPr id="13" name="Arrow: Left-Right 12"/>
          <p:cNvSpPr/>
          <p:nvPr/>
        </p:nvSpPr>
        <p:spPr>
          <a:xfrm rot="5400000">
            <a:off x="9258300" y="1800225"/>
            <a:ext cx="652808" cy="484187"/>
          </a:xfrm>
          <a:prstGeom prst="lef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p:cNvSpPr/>
          <p:nvPr/>
        </p:nvSpPr>
        <p:spPr>
          <a:xfrm rot="10860000">
            <a:off x="7300327" y="3107552"/>
            <a:ext cx="1416027" cy="484187"/>
          </a:xfrm>
          <a:prstGeom prst="lef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686800" y="2390775"/>
            <a:ext cx="1809682" cy="170891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Feedback</a:t>
            </a:r>
            <a:endParaRPr lang="en-US"/>
          </a:p>
        </p:txBody>
      </p:sp>
      <p:sp>
        <p:nvSpPr>
          <p:cNvPr id="16" name="Arrow: Left-Right 15"/>
          <p:cNvSpPr/>
          <p:nvPr/>
        </p:nvSpPr>
        <p:spPr>
          <a:xfrm rot="5400000">
            <a:off x="9286875" y="4191000"/>
            <a:ext cx="652808" cy="484187"/>
          </a:xfrm>
          <a:prstGeom prst="lef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686800" y="0"/>
            <a:ext cx="1809682" cy="170891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 Diagram, SSD, SD</a:t>
            </a:r>
            <a:endParaRPr lang="en-US"/>
          </a:p>
        </p:txBody>
      </p:sp>
      <p:sp>
        <p:nvSpPr>
          <p:cNvPr id="18" name="Oval 17"/>
          <p:cNvSpPr/>
          <p:nvPr/>
        </p:nvSpPr>
        <p:spPr>
          <a:xfrm>
            <a:off x="8724900" y="4752975"/>
            <a:ext cx="1809682" cy="170891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Implement the code</a:t>
            </a:r>
            <a:endParaRPr lang="en-US"/>
          </a:p>
        </p:txBody>
      </p:sp>
      <p:sp>
        <p:nvSpPr>
          <p:cNvPr id="19" name="Arrow: Left-Right 18"/>
          <p:cNvSpPr/>
          <p:nvPr/>
        </p:nvSpPr>
        <p:spPr>
          <a:xfrm rot="10800000">
            <a:off x="952882" y="1343751"/>
            <a:ext cx="7526710" cy="484188"/>
          </a:xfrm>
          <a:prstGeom prst="lef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5393D"/>
              </a:solidFill>
            </a:endParaRPr>
          </a:p>
        </p:txBody>
      </p:sp>
      <p:sp>
        <p:nvSpPr>
          <p:cNvPr id="21" name="TextBox 20"/>
          <p:cNvSpPr txBox="1"/>
          <p:nvPr/>
        </p:nvSpPr>
        <p:spPr>
          <a:xfrm rot="-10800000" flipV="1">
            <a:off x="2447925" y="207727"/>
            <a:ext cx="5058722" cy="101566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spAutoFit/>
          </a:bodyPr>
          <a:lstStyle/>
          <a:p>
            <a:pPr algn="ctr"/>
            <a:r>
              <a:rPr lang="EN-US" sz="6000">
                <a:solidFill>
                  <a:srgbClr val="D5393D"/>
                </a:solidFill>
                <a:latin typeface="Arial Black"/>
              </a:rPr>
              <a:t>Agile</a:t>
            </a:r>
            <a:endParaRPr lang="en-US" sz="6000">
              <a:solidFill>
                <a:srgbClr val="D5393D"/>
              </a:solidFill>
              <a:latin typeface="Arial Black"/>
            </a:endParaRPr>
          </a:p>
        </p:txBody>
      </p:sp>
    </p:spTree>
    <p:extLst>
      <p:ext uri="{BB962C8B-B14F-4D97-AF65-F5344CB8AC3E}">
        <p14:creationId xmlns:p14="http://schemas.microsoft.com/office/powerpoint/2010/main" val="1903550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1-09 at 11.45.31 am.png"/>
          <p:cNvPicPr>
            <a:picLocks noChangeAspect="1"/>
          </p:cNvPicPr>
          <p:nvPr/>
        </p:nvPicPr>
        <p:blipFill>
          <a:blip r:embed="rId3"/>
          <a:stretch>
            <a:fillRect/>
          </a:stretch>
        </p:blipFill>
        <p:spPr>
          <a:xfrm>
            <a:off x="185738" y="923925"/>
            <a:ext cx="11821311" cy="5767388"/>
          </a:xfrm>
          <a:prstGeom prst="rect">
            <a:avLst/>
          </a:prstGeom>
        </p:spPr>
      </p:pic>
      <p:pic>
        <p:nvPicPr>
          <p:cNvPr id="6" name="Picture 5" descr="ScrumArrows1.png"/>
          <p:cNvPicPr>
            <a:picLocks noChangeAspect="1"/>
          </p:cNvPicPr>
          <p:nvPr/>
        </p:nvPicPr>
        <p:blipFill>
          <a:blip r:embed="rId4"/>
          <a:stretch>
            <a:fillRect/>
          </a:stretch>
        </p:blipFill>
        <p:spPr>
          <a:xfrm>
            <a:off x="5074040" y="85725"/>
            <a:ext cx="2059862" cy="698125"/>
          </a:xfrm>
          <a:prstGeom prst="rect">
            <a:avLst/>
          </a:prstGeom>
        </p:spPr>
      </p:pic>
    </p:spTree>
    <p:extLst>
      <p:ext uri="{BB962C8B-B14F-4D97-AF65-F5344CB8AC3E}">
        <p14:creationId xmlns:p14="http://schemas.microsoft.com/office/powerpoint/2010/main" val="274587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Prioritized requirements</a:t>
            </a:r>
            <a:endParaRPr lang="en-US"/>
          </a:p>
        </p:txBody>
      </p:sp>
      <p:sp>
        <p:nvSpPr>
          <p:cNvPr id="7" name="TextBox 6"/>
          <p:cNvSpPr txBox="1"/>
          <p:nvPr/>
        </p:nvSpPr>
        <p:spPr>
          <a:xfrm>
            <a:off x="4305300" y="1123950"/>
            <a:ext cx="6659563" cy="3970318"/>
          </a:xfrm>
          <a:prstGeom prst="rect">
            <a:avLst/>
          </a:prstGeom>
        </p:spPr>
        <p:txBody>
          <a:bodyPr rtlCol="0" anchor="t">
            <a:spAutoFit/>
          </a:bodyPr>
          <a:lstStyle/>
          <a:p>
            <a:pPr algn="ctr"/>
            <a:endParaRPr lang="en-US"/>
          </a:p>
          <a:p>
            <a:pPr marL="285750" indent="-285750">
              <a:buFont typeface="Arial" panose="020B0604020202020204" pitchFamily="34" charset="0"/>
              <a:buChar char="•"/>
            </a:pPr>
            <a:r>
              <a:rPr lang="EN-US" sz="3600">
                <a:solidFill>
                  <a:srgbClr val="595959"/>
                </a:solidFill>
              </a:rPr>
              <a:t>Usability</a:t>
            </a:r>
            <a:r>
              <a:rPr lang="EN-US" sz="3600"/>
              <a:t>  </a:t>
            </a:r>
            <a:br>
              <a:rPr lang="en-US"/>
            </a:br>
            <a:r>
              <a:rPr lang="EN-US" sz="3600">
                <a:solidFill>
                  <a:srgbClr val="000000"/>
                </a:solidFill>
                <a:latin typeface="Corbel"/>
              </a:rPr>
              <a:t>   </a:t>
            </a:r>
            <a:r>
              <a:rPr lang="EN-US" sz="3600"/>
              <a:t>Human factor</a:t>
            </a:r>
          </a:p>
          <a:p>
            <a:pPr marL="285750" indent="-285750">
              <a:buFont typeface="Arial" panose="020B0604020202020204" pitchFamily="34" charset="0"/>
              <a:buChar char="•"/>
            </a:pPr>
            <a:r>
              <a:rPr lang="EN-US" sz="3600"/>
              <a:t>Leveling requirements</a:t>
            </a:r>
            <a:endParaRPr lang="en-US" sz="3600"/>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
        <p:nvSpPr>
          <p:cNvPr id="8" name="TextBox 7"/>
          <p:cNvSpPr txBox="1"/>
          <p:nvPr/>
        </p:nvSpPr>
        <p:spPr>
          <a:xfrm>
            <a:off x="3886200" y="238125"/>
            <a:ext cx="7576275" cy="369332"/>
          </a:xfrm>
          <a:prstGeom prst="rect">
            <a:avLst/>
          </a:prstGeom>
        </p:spPr>
        <p:style>
          <a:lnRef idx="2">
            <a:schemeClr val="accent6"/>
          </a:lnRef>
          <a:fillRef idx="1">
            <a:schemeClr val="lt1"/>
          </a:fillRef>
          <a:effectRef idx="0">
            <a:schemeClr val="accent6"/>
          </a:effectRef>
          <a:fontRef idx="minor">
            <a:schemeClr val="dk1"/>
          </a:fontRef>
        </p:style>
        <p:txBody>
          <a:bodyPr rtlCol="0">
            <a:spAutoFit/>
          </a:bodyPr>
          <a:lstStyle/>
          <a:p>
            <a:pPr algn="ctr"/>
            <a:r>
              <a:rPr lang="EN-US">
                <a:solidFill>
                  <a:srgbClr val="002060"/>
                </a:solidFill>
                <a:latin typeface="Arial Black"/>
              </a:rPr>
              <a:t>F U R P S +</a:t>
            </a:r>
          </a:p>
        </p:txBody>
      </p:sp>
    </p:spTree>
    <p:extLst>
      <p:ext uri="{BB962C8B-B14F-4D97-AF65-F5344CB8AC3E}">
        <p14:creationId xmlns:p14="http://schemas.microsoft.com/office/powerpoint/2010/main" val="144164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Domain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45" y="168218"/>
            <a:ext cx="6127892" cy="24511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2009" y="1389224"/>
            <a:ext cx="6119996" cy="4933950"/>
          </a:xfrm>
          <a:prstGeom prst="rect">
            <a:avLst/>
          </a:prstGeom>
        </p:spPr>
      </p:pic>
    </p:spTree>
    <p:extLst>
      <p:ext uri="{BB962C8B-B14F-4D97-AF65-F5344CB8AC3E}">
        <p14:creationId xmlns:p14="http://schemas.microsoft.com/office/powerpoint/2010/main" val="137260457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533</Words>
  <Application>Microsoft Office PowerPoint</Application>
  <PresentationFormat>Widescreen</PresentationFormat>
  <Paragraphs>154</Paragraphs>
  <Slides>14</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Calibri</vt:lpstr>
      <vt:lpstr>Corbel</vt:lpstr>
      <vt:lpstr>Franklin Gothic Medium</vt:lpstr>
      <vt:lpstr>Wingdings 2</vt:lpstr>
      <vt:lpstr>Frame</vt:lpstr>
      <vt:lpstr>Getting Real</vt:lpstr>
      <vt:lpstr>Our Company</vt:lpstr>
      <vt:lpstr>What we are doing for them</vt:lpstr>
      <vt:lpstr>Key resources</vt:lpstr>
      <vt:lpstr>KPI</vt:lpstr>
      <vt:lpstr>PowerPoint Presentation</vt:lpstr>
      <vt:lpstr>PowerPoint Presentation</vt:lpstr>
      <vt:lpstr>Prioritized requirements</vt:lpstr>
      <vt:lpstr>Domain Model</vt:lpstr>
      <vt:lpstr>Code Architecture   SOLID</vt:lpstr>
      <vt:lpstr>Code Examples</vt:lpstr>
      <vt:lpstr>Code Examples  Customer &amp; Employee Repo </vt:lpstr>
      <vt:lpstr>What we  have learnt from this Project ?</vt:lpstr>
      <vt:lpstr>GETTING REAL     GROUP 1 L.P.P 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Real</dc:title>
  <cp:lastModifiedBy>Jonas Amstrup Laursen</cp:lastModifiedBy>
  <cp:revision>1</cp:revision>
  <dcterms:modified xsi:type="dcterms:W3CDTF">2017-01-10T10:43:50Z</dcterms:modified>
</cp:coreProperties>
</file>